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6"/>
  </p:notesMasterIdLst>
  <p:sldIdLst>
    <p:sldId id="2221" r:id="rId2"/>
    <p:sldId id="2297" r:id="rId3"/>
    <p:sldId id="2369" r:id="rId4"/>
    <p:sldId id="2323" r:id="rId5"/>
    <p:sldId id="2303" r:id="rId6"/>
    <p:sldId id="2316" r:id="rId7"/>
    <p:sldId id="2317" r:id="rId8"/>
    <p:sldId id="2318" r:id="rId9"/>
    <p:sldId id="2319" r:id="rId10"/>
    <p:sldId id="2321" r:id="rId11"/>
    <p:sldId id="2320" r:id="rId12"/>
    <p:sldId id="2322" r:id="rId13"/>
    <p:sldId id="2370" r:id="rId14"/>
    <p:sldId id="2326" r:id="rId15"/>
    <p:sldId id="2324" r:id="rId16"/>
    <p:sldId id="2325" r:id="rId17"/>
    <p:sldId id="2327" r:id="rId18"/>
    <p:sldId id="2328" r:id="rId19"/>
    <p:sldId id="2371" r:id="rId20"/>
    <p:sldId id="2329" r:id="rId21"/>
    <p:sldId id="2330" r:id="rId22"/>
    <p:sldId id="2331" r:id="rId23"/>
    <p:sldId id="2349" r:id="rId24"/>
    <p:sldId id="2350" r:id="rId25"/>
    <p:sldId id="2352" r:id="rId26"/>
    <p:sldId id="2351" r:id="rId27"/>
    <p:sldId id="2333" r:id="rId28"/>
    <p:sldId id="2340" r:id="rId29"/>
    <p:sldId id="2334" r:id="rId30"/>
    <p:sldId id="2335" r:id="rId31"/>
    <p:sldId id="2336" r:id="rId32"/>
    <p:sldId id="2338" r:id="rId33"/>
    <p:sldId id="2341" r:id="rId34"/>
    <p:sldId id="2347" r:id="rId35"/>
    <p:sldId id="2339" r:id="rId36"/>
    <p:sldId id="2346" r:id="rId37"/>
    <p:sldId id="2342" r:id="rId38"/>
    <p:sldId id="2343" r:id="rId39"/>
    <p:sldId id="2344" r:id="rId40"/>
    <p:sldId id="2360" r:id="rId41"/>
    <p:sldId id="2354" r:id="rId42"/>
    <p:sldId id="2355" r:id="rId43"/>
    <p:sldId id="2356" r:id="rId44"/>
    <p:sldId id="2357" r:id="rId45"/>
    <p:sldId id="2358" r:id="rId46"/>
    <p:sldId id="2359" r:id="rId47"/>
    <p:sldId id="2372" r:id="rId48"/>
    <p:sldId id="2361" r:id="rId49"/>
    <p:sldId id="2362" r:id="rId50"/>
    <p:sldId id="2363" r:id="rId51"/>
    <p:sldId id="2364" r:id="rId52"/>
    <p:sldId id="2365" r:id="rId53"/>
    <p:sldId id="2373" r:id="rId54"/>
    <p:sldId id="2374" r:id="rId55"/>
    <p:sldId id="2375" r:id="rId56"/>
    <p:sldId id="2376" r:id="rId57"/>
    <p:sldId id="2377" r:id="rId58"/>
    <p:sldId id="2378" r:id="rId59"/>
    <p:sldId id="2385" r:id="rId60"/>
    <p:sldId id="2380" r:id="rId61"/>
    <p:sldId id="2381" r:id="rId62"/>
    <p:sldId id="2379" r:id="rId63"/>
    <p:sldId id="2382" r:id="rId64"/>
    <p:sldId id="2383" r:id="rId65"/>
    <p:sldId id="2386" r:id="rId66"/>
    <p:sldId id="2384" r:id="rId67"/>
    <p:sldId id="2461" r:id="rId68"/>
    <p:sldId id="2463" r:id="rId69"/>
    <p:sldId id="2464" r:id="rId70"/>
    <p:sldId id="2465" r:id="rId71"/>
    <p:sldId id="2462" r:id="rId72"/>
    <p:sldId id="2466" r:id="rId73"/>
    <p:sldId id="2387" r:id="rId74"/>
    <p:sldId id="2407" r:id="rId75"/>
    <p:sldId id="2409" r:id="rId76"/>
    <p:sldId id="2410" r:id="rId77"/>
    <p:sldId id="2411" r:id="rId78"/>
    <p:sldId id="2412" r:id="rId79"/>
    <p:sldId id="2413" r:id="rId80"/>
    <p:sldId id="2414" r:id="rId81"/>
    <p:sldId id="2415" r:id="rId82"/>
    <p:sldId id="2416" r:id="rId83"/>
    <p:sldId id="2417" r:id="rId84"/>
    <p:sldId id="2418" r:id="rId85"/>
    <p:sldId id="2419" r:id="rId86"/>
    <p:sldId id="2420" r:id="rId87"/>
    <p:sldId id="2421" r:id="rId88"/>
    <p:sldId id="2422" r:id="rId89"/>
    <p:sldId id="2423" r:id="rId90"/>
    <p:sldId id="2424" r:id="rId91"/>
    <p:sldId id="2425" r:id="rId92"/>
    <p:sldId id="2426" r:id="rId93"/>
    <p:sldId id="2427" r:id="rId94"/>
    <p:sldId id="2432" r:id="rId95"/>
    <p:sldId id="2429" r:id="rId96"/>
    <p:sldId id="2430" r:id="rId97"/>
    <p:sldId id="2431" r:id="rId98"/>
    <p:sldId id="2428" r:id="rId99"/>
    <p:sldId id="2439" r:id="rId100"/>
    <p:sldId id="2433" r:id="rId101"/>
    <p:sldId id="2438" r:id="rId102"/>
    <p:sldId id="2408" r:id="rId103"/>
    <p:sldId id="2434" r:id="rId104"/>
    <p:sldId id="2440" r:id="rId105"/>
    <p:sldId id="2435" r:id="rId106"/>
    <p:sldId id="2436" r:id="rId107"/>
    <p:sldId id="2441" r:id="rId108"/>
    <p:sldId id="2442" r:id="rId109"/>
    <p:sldId id="2444" r:id="rId110"/>
    <p:sldId id="2446" r:id="rId111"/>
    <p:sldId id="2445" r:id="rId112"/>
    <p:sldId id="2449" r:id="rId113"/>
    <p:sldId id="2448" r:id="rId114"/>
    <p:sldId id="2450" r:id="rId115"/>
    <p:sldId id="2451" r:id="rId116"/>
    <p:sldId id="2452" r:id="rId117"/>
    <p:sldId id="2454" r:id="rId118"/>
    <p:sldId id="2457" r:id="rId119"/>
    <p:sldId id="2455" r:id="rId120"/>
    <p:sldId id="2456" r:id="rId121"/>
    <p:sldId id="2458" r:id="rId122"/>
    <p:sldId id="2459" r:id="rId123"/>
    <p:sldId id="2460" r:id="rId124"/>
    <p:sldId id="2353" r:id="rId125"/>
    <p:sldId id="2469" r:id="rId126"/>
    <p:sldId id="2467" r:id="rId127"/>
    <p:sldId id="2468" r:id="rId128"/>
    <p:sldId id="2470" r:id="rId129"/>
    <p:sldId id="2472" r:id="rId130"/>
    <p:sldId id="2473" r:id="rId131"/>
    <p:sldId id="2474" r:id="rId132"/>
    <p:sldId id="2475" r:id="rId133"/>
    <p:sldId id="2476" r:id="rId134"/>
    <p:sldId id="2477" r:id="rId135"/>
    <p:sldId id="2478" r:id="rId136"/>
    <p:sldId id="2479" r:id="rId137"/>
    <p:sldId id="2480" r:id="rId138"/>
    <p:sldId id="2481" r:id="rId139"/>
    <p:sldId id="2482" r:id="rId140"/>
    <p:sldId id="2483" r:id="rId141"/>
    <p:sldId id="2484" r:id="rId142"/>
    <p:sldId id="2485" r:id="rId143"/>
    <p:sldId id="2486" r:id="rId144"/>
    <p:sldId id="2487" r:id="rId145"/>
    <p:sldId id="2488" r:id="rId146"/>
    <p:sldId id="2490" r:id="rId147"/>
    <p:sldId id="2489" r:id="rId148"/>
    <p:sldId id="2491" r:id="rId149"/>
    <p:sldId id="2492" r:id="rId150"/>
    <p:sldId id="2493" r:id="rId151"/>
    <p:sldId id="2494" r:id="rId152"/>
    <p:sldId id="2495" r:id="rId153"/>
    <p:sldId id="2496" r:id="rId154"/>
    <p:sldId id="2497" r:id="rId155"/>
    <p:sldId id="2500" r:id="rId156"/>
    <p:sldId id="2499" r:id="rId157"/>
    <p:sldId id="2471" r:id="rId158"/>
    <p:sldId id="2501" r:id="rId159"/>
    <p:sldId id="2502" r:id="rId160"/>
    <p:sldId id="2504" r:id="rId161"/>
    <p:sldId id="2503" r:id="rId162"/>
    <p:sldId id="2506" r:id="rId163"/>
    <p:sldId id="2507" r:id="rId164"/>
    <p:sldId id="2510" r:id="rId165"/>
    <p:sldId id="2509" r:id="rId166"/>
    <p:sldId id="2511" r:id="rId167"/>
    <p:sldId id="2512" r:id="rId168"/>
    <p:sldId id="2515" r:id="rId169"/>
    <p:sldId id="2513" r:id="rId170"/>
    <p:sldId id="2516" r:id="rId171"/>
    <p:sldId id="2517" r:id="rId172"/>
    <p:sldId id="2518" r:id="rId173"/>
    <p:sldId id="2519" r:id="rId174"/>
    <p:sldId id="2615" r:id="rId175"/>
    <p:sldId id="2616" r:id="rId176"/>
    <p:sldId id="2617" r:id="rId177"/>
    <p:sldId id="2618" r:id="rId178"/>
    <p:sldId id="2619" r:id="rId179"/>
    <p:sldId id="2620" r:id="rId180"/>
    <p:sldId id="2621" r:id="rId181"/>
    <p:sldId id="2622" r:id="rId182"/>
    <p:sldId id="2623" r:id="rId183"/>
    <p:sldId id="2624" r:id="rId184"/>
    <p:sldId id="2625" r:id="rId185"/>
    <p:sldId id="2626" r:id="rId186"/>
    <p:sldId id="2627" r:id="rId187"/>
    <p:sldId id="2628" r:id="rId188"/>
    <p:sldId id="2629" r:id="rId189"/>
    <p:sldId id="2630" r:id="rId190"/>
    <p:sldId id="2614" r:id="rId191"/>
    <p:sldId id="2631" r:id="rId192"/>
    <p:sldId id="2632" r:id="rId193"/>
    <p:sldId id="2642" r:id="rId194"/>
    <p:sldId id="2643" r:id="rId195"/>
    <p:sldId id="2644" r:id="rId196"/>
    <p:sldId id="2637" r:id="rId197"/>
    <p:sldId id="2638" r:id="rId198"/>
    <p:sldId id="2639" r:id="rId199"/>
    <p:sldId id="2640" r:id="rId200"/>
    <p:sldId id="2641" r:id="rId201"/>
    <p:sldId id="2520" r:id="rId202"/>
    <p:sldId id="2521" r:id="rId203"/>
    <p:sldId id="2524" r:id="rId204"/>
    <p:sldId id="2525" r:id="rId205"/>
    <p:sldId id="2526" r:id="rId206"/>
    <p:sldId id="2527" r:id="rId207"/>
    <p:sldId id="2528" r:id="rId208"/>
    <p:sldId id="2522" r:id="rId209"/>
    <p:sldId id="2534" r:id="rId210"/>
    <p:sldId id="2535" r:id="rId211"/>
    <p:sldId id="2536" r:id="rId212"/>
    <p:sldId id="2537" r:id="rId213"/>
    <p:sldId id="2538" r:id="rId214"/>
    <p:sldId id="2529" r:id="rId215"/>
    <p:sldId id="2530" r:id="rId216"/>
    <p:sldId id="2539" r:id="rId217"/>
    <p:sldId id="2540" r:id="rId218"/>
    <p:sldId id="2541" r:id="rId219"/>
    <p:sldId id="2546" r:id="rId220"/>
    <p:sldId id="2608" r:id="rId221"/>
    <p:sldId id="2609" r:id="rId222"/>
    <p:sldId id="2611" r:id="rId223"/>
    <p:sldId id="2612" r:id="rId224"/>
    <p:sldId id="2531" r:id="rId225"/>
    <p:sldId id="2532" r:id="rId226"/>
    <p:sldId id="2548" r:id="rId227"/>
    <p:sldId id="2549" r:id="rId228"/>
    <p:sldId id="2550" r:id="rId229"/>
    <p:sldId id="2542" r:id="rId230"/>
    <p:sldId id="2553" r:id="rId231"/>
    <p:sldId id="2554" r:id="rId232"/>
    <p:sldId id="2555" r:id="rId233"/>
    <p:sldId id="2556" r:id="rId234"/>
    <p:sldId id="2561" r:id="rId235"/>
    <p:sldId id="2570" r:id="rId236"/>
    <p:sldId id="2562" r:id="rId237"/>
    <p:sldId id="2564" r:id="rId238"/>
    <p:sldId id="2563" r:id="rId239"/>
    <p:sldId id="2569" r:id="rId240"/>
    <p:sldId id="2565" r:id="rId241"/>
    <p:sldId id="2571" r:id="rId242"/>
    <p:sldId id="2566" r:id="rId243"/>
    <p:sldId id="2567" r:id="rId244"/>
    <p:sldId id="2568" r:id="rId245"/>
    <p:sldId id="2545" r:id="rId246"/>
    <p:sldId id="2575" r:id="rId247"/>
    <p:sldId id="2573" r:id="rId248"/>
    <p:sldId id="2574" r:id="rId249"/>
    <p:sldId id="2572" r:id="rId250"/>
    <p:sldId id="2576" r:id="rId251"/>
    <p:sldId id="2533" r:id="rId252"/>
    <p:sldId id="2585" r:id="rId253"/>
    <p:sldId id="2586" r:id="rId254"/>
    <p:sldId id="2587" r:id="rId255"/>
    <p:sldId id="2588" r:id="rId256"/>
    <p:sldId id="2577" r:id="rId257"/>
    <p:sldId id="2578" r:id="rId258"/>
    <p:sldId id="2594" r:id="rId259"/>
    <p:sldId id="2595" r:id="rId260"/>
    <p:sldId id="2596" r:id="rId261"/>
    <p:sldId id="2590" r:id="rId262"/>
    <p:sldId id="2593" r:id="rId263"/>
    <p:sldId id="2597" r:id="rId264"/>
    <p:sldId id="2598" r:id="rId265"/>
    <p:sldId id="2603" r:id="rId266"/>
    <p:sldId id="2604" r:id="rId267"/>
    <p:sldId id="2605" r:id="rId268"/>
    <p:sldId id="2606" r:id="rId269"/>
    <p:sldId id="2602" r:id="rId270"/>
    <p:sldId id="2607" r:id="rId271"/>
    <p:sldId id="2579" r:id="rId272"/>
    <p:sldId id="2636" r:id="rId273"/>
    <p:sldId id="2580" r:id="rId274"/>
    <p:sldId id="2635" r:id="rId27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39">
          <p15:clr>
            <a:srgbClr val="A4A3A4"/>
          </p15:clr>
        </p15:guide>
        <p15:guide id="2" pos="153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CCD"/>
    <a:srgbClr val="2750F0"/>
    <a:srgbClr val="FF4218"/>
    <a:srgbClr val="4B5050"/>
    <a:srgbClr val="041B31"/>
    <a:srgbClr val="19D3F0"/>
    <a:srgbClr val="FF9B00"/>
    <a:srgbClr val="19B49B"/>
    <a:srgbClr val="00AAF0"/>
    <a:srgbClr val="F55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 autoAdjust="0"/>
    <p:restoredTop sz="84810" autoAdjust="0"/>
  </p:normalViewPr>
  <p:slideViewPr>
    <p:cSldViewPr snapToGrid="0" snapToObjects="1">
      <p:cViewPr varScale="1">
        <p:scale>
          <a:sx n="32" d="100"/>
          <a:sy n="32" d="100"/>
        </p:scale>
        <p:origin x="1038" y="0"/>
      </p:cViewPr>
      <p:guideLst>
        <p:guide orient="horz" pos="8639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theme" Target="theme/theme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281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4-12T18:04:23.449" idx="1">
    <p:pos x="10" y="10"/>
    <p:text>hỏi ý kiến thầy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larifai.com/signup/" TargetMode="External"/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larifai.com/signup/" TargetMode="External"/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larifai.com/signup/" TargetMode="External"/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6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8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8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#chua noi den voice regconition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#nham thuat toan.</a:t>
            </a:r>
            <a:r>
              <a:rPr lang="en-US" baseline="0" smtClean="0"/>
              <a:t> </a:t>
            </a:r>
            <a:r>
              <a:rPr lang="en-US" smtClean="0"/>
              <a:t>can coi lai</a:t>
            </a:r>
            <a:r>
              <a:rPr lang="en-US" baseline="0" smtClean="0"/>
              <a:t>.</a:t>
            </a:r>
            <a:br>
              <a:rPr lang="en-US" baseline="0" smtClean="0"/>
            </a:br>
            <a:r>
              <a:rPr lang="en-US" baseline="0" smtClean="0"/>
              <a:t>xem them concept của google: https://developers.google.com/vision/face-detection-concepts</a:t>
            </a:r>
          </a:p>
          <a:p>
            <a:r>
              <a:rPr lang="en-US" smtClean="0"/>
              <a:t>https://medium.com/@ageitgey/machine-learning-is-fun-part-4-modern-face-recognition-with-deep-learning-c3cffc121d78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9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mtClean="0"/>
              <a:t>cuộc sống hiện đại =&gt; có nhiều thiết bị hiện đại =&gt; smart phone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5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Làm</a:t>
            </a:r>
            <a:r>
              <a:rPr lang="en-US" baseline="0" dirty="0" smtClean="0"/>
              <a:t> sao biết người đang gọi mình là ai</a:t>
            </a:r>
          </a:p>
          <a:p>
            <a:r>
              <a:rPr lang="en-US" baseline="0" dirty="0" smtClean="0"/>
              <a:t>Làm sao chào hỏi người đó như thế nào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84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0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12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9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Quay</a:t>
            </a:r>
            <a:r>
              <a:rPr lang="en-US" baseline="0" dirty="0" smtClean="0"/>
              <a:t> trở lại với vấn đề nêu trên =&gt; giờ đã có thể nhận diện được đó là ai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70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#need</a:t>
            </a:r>
            <a:r>
              <a:rPr lang="en-US" baseline="0" smtClean="0"/>
              <a:t> to talk about process of detect face???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3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person list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performance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detect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1 person </a:t>
            </a:r>
            <a:r>
              <a:rPr lang="en-US" baseline="0" dirty="0" err="1" smtClean="0"/>
              <a:t>nữa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5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1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2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80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mtClean="0"/>
              <a:t>hỗ trợ nhiều tính năng....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21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4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26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Face Verify: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Output:</a:t>
            </a:r>
          </a:p>
          <a:p>
            <a:r>
              <a:rPr lang="en-US" baseline="0" dirty="0" smtClean="0"/>
              <a:t>	- Is Identical: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</a:t>
            </a:r>
          </a:p>
          <a:p>
            <a:r>
              <a:rPr lang="en-US" baseline="0" dirty="0" smtClean="0"/>
              <a:t>	- Confidence: 1 con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person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. ( </a:t>
            </a:r>
            <a:r>
              <a:rPr lang="en-US" baseline="0" dirty="0" err="1" smtClean="0"/>
              <a:t>Mặc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&gt; 0.5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identical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5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Get your free API key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b="1" smtClean="0"/>
              <a:t>Standard</a:t>
            </a:r>
          </a:p>
          <a:p>
            <a:r>
              <a:rPr lang="en-US" smtClean="0"/>
              <a:t>Outgrown the free tier? Pay as you go. </a:t>
            </a:r>
          </a:p>
          <a:p>
            <a:r>
              <a:rPr lang="en-US" smtClean="0">
                <a:hlinkClick r:id="rId3"/>
              </a:rPr>
              <a:t>Sign Up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$1.20 per 1,000 operations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$0.80 per 1,000 inputs per month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smtClean="0"/>
              <a:t>$0.46 per concept, per month</a:t>
            </a:r>
          </a:p>
          <a:p>
            <a:r>
              <a:rPr lang="en-US" smtClean="0"/>
              <a:t>$3.20 per 1,000 custom predict operations</a:t>
            </a:r>
          </a:p>
          <a:p>
            <a:r>
              <a:rPr lang="en-US" b="1" smtClean="0"/>
              <a:t>Enterprise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04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Get your free API key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b="1" smtClean="0"/>
              <a:t>Standard</a:t>
            </a:r>
          </a:p>
          <a:p>
            <a:r>
              <a:rPr lang="en-US" smtClean="0"/>
              <a:t>Outgrown the free tier? Pay as you go. </a:t>
            </a:r>
          </a:p>
          <a:p>
            <a:r>
              <a:rPr lang="en-US" smtClean="0">
                <a:hlinkClick r:id="rId3"/>
              </a:rPr>
              <a:t>Sign Up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$1.20 per 1,000 operations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$0.80 per 1,000 inputs per month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smtClean="0"/>
              <a:t>$0.46 per concept, per month</a:t>
            </a:r>
          </a:p>
          <a:p>
            <a:r>
              <a:rPr lang="en-US" smtClean="0"/>
              <a:t>$3.20 per 1,000 custom predict operations</a:t>
            </a:r>
          </a:p>
          <a:p>
            <a:r>
              <a:rPr lang="en-US" b="1" smtClean="0"/>
              <a:t>Enterprise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1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Get your free API key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b="1" smtClean="0"/>
              <a:t>Standard</a:t>
            </a:r>
          </a:p>
          <a:p>
            <a:r>
              <a:rPr lang="en-US" smtClean="0"/>
              <a:t>Outgrown the free tier? Pay as you go. </a:t>
            </a:r>
          </a:p>
          <a:p>
            <a:r>
              <a:rPr lang="en-US" smtClean="0">
                <a:hlinkClick r:id="rId3"/>
              </a:rPr>
              <a:t>Sign Up</a:t>
            </a:r>
            <a:r>
              <a:rPr lang="en-US" smtClean="0"/>
              <a:t> </a:t>
            </a:r>
          </a:p>
          <a:p>
            <a:r>
              <a:rPr lang="en-US" smtClean="0"/>
              <a:t>Search and predict</a:t>
            </a:r>
          </a:p>
          <a:p>
            <a:r>
              <a:rPr lang="en-US" smtClean="0"/>
              <a:t>5,000 free operations per month</a:t>
            </a:r>
          </a:p>
          <a:p>
            <a:r>
              <a:rPr lang="en-US" smtClean="0"/>
              <a:t>$1.20 per 1,000 operations</a:t>
            </a:r>
          </a:p>
          <a:p>
            <a:r>
              <a:rPr lang="en-US" smtClean="0"/>
              <a:t>10,000 free inputs</a:t>
            </a:r>
          </a:p>
          <a:p>
            <a:r>
              <a:rPr lang="en-US" smtClean="0"/>
              <a:t>$0.80 per 1,000 inputs per month</a:t>
            </a:r>
          </a:p>
          <a:p>
            <a:r>
              <a:rPr lang="en-US" smtClean="0"/>
              <a:t>Train your own model</a:t>
            </a:r>
          </a:p>
          <a:p>
            <a:r>
              <a:rPr lang="en-US" smtClean="0"/>
              <a:t>10 free custom concepts</a:t>
            </a:r>
          </a:p>
          <a:p>
            <a:r>
              <a:rPr lang="en-US" smtClean="0"/>
              <a:t>$0.46 per concept, per month</a:t>
            </a:r>
          </a:p>
          <a:p>
            <a:r>
              <a:rPr lang="en-US" smtClean="0"/>
              <a:t>$3.20 per 1,000 custom predict operations</a:t>
            </a:r>
          </a:p>
          <a:p>
            <a:r>
              <a:rPr lang="en-US" b="1" smtClean="0"/>
              <a:t>Enterprise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75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4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9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5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Đối với</a:t>
            </a:r>
            <a:r>
              <a:rPr lang="en-US" baseline="0" smtClean="0"/>
              <a:t> người mù thì không đơn giản như thế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59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76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30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Khó</a:t>
            </a:r>
            <a:r>
              <a:rPr lang="en-US" baseline="0" smtClean="0"/>
              <a:t> tương tác vs công nghệ, vd như điện thoại smartphone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0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Laptop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6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Ngoài</a:t>
            </a:r>
            <a:r>
              <a:rPr lang="en-US" baseline="0" smtClean="0"/>
              <a:t> những cái kể trên thì còn </a:t>
            </a:r>
            <a:r>
              <a:rPr lang="en-US" smtClean="0"/>
              <a:t>Khó</a:t>
            </a:r>
            <a:r>
              <a:rPr lang="en-US" baseline="0" smtClean="0"/>
              <a:t> khăn trong giao tiếp hàng ngày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3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3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Liệt kê</a:t>
            </a:r>
            <a:r>
              <a:rPr lang="en-US" baseline="0" dirty="0" smtClean="0"/>
              <a:t> những ứng dụng đã có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98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3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9226624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16176302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2276947" y="4388209"/>
            <a:ext cx="5899801" cy="34359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1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423368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84663" y="4008753"/>
            <a:ext cx="7573145" cy="65263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 baseline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818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3029685" y="547086"/>
            <a:ext cx="923589" cy="7352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" name="Rectangle 10"/>
          <p:cNvSpPr/>
          <p:nvPr userDrawn="1"/>
        </p:nvSpPr>
        <p:spPr>
          <a:xfrm>
            <a:off x="23029685" y="12823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 userDrawn="1"/>
        </p:nvSpPr>
        <p:spPr>
          <a:xfrm>
            <a:off x="23029685" y="1197887"/>
            <a:ext cx="923589" cy="9143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" name="Freeform 30"/>
          <p:cNvSpPr>
            <a:spLocks noChangeArrowheads="1"/>
          </p:cNvSpPr>
          <p:nvPr userDrawn="1"/>
        </p:nvSpPr>
        <p:spPr bwMode="auto">
          <a:xfrm>
            <a:off x="21856474" y="12962667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5" name="Freeform 38"/>
          <p:cNvSpPr>
            <a:spLocks noChangeArrowheads="1"/>
          </p:cNvSpPr>
          <p:nvPr userDrawn="1"/>
        </p:nvSpPr>
        <p:spPr bwMode="auto">
          <a:xfrm>
            <a:off x="21957416" y="13038867"/>
            <a:ext cx="125063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6" name="Freeform 30"/>
          <p:cNvSpPr>
            <a:spLocks noChangeArrowheads="1"/>
          </p:cNvSpPr>
          <p:nvPr userDrawn="1"/>
        </p:nvSpPr>
        <p:spPr bwMode="auto">
          <a:xfrm>
            <a:off x="22272519" y="12962229"/>
            <a:ext cx="350410" cy="357351"/>
          </a:xfrm>
          <a:custGeom>
            <a:avLst/>
            <a:gdLst>
              <a:gd name="T0" fmla="*/ 222 w 444"/>
              <a:gd name="T1" fmla="*/ 0 h 454"/>
              <a:gd name="T2" fmla="*/ 222 w 444"/>
              <a:gd name="T3" fmla="*/ 0 h 454"/>
              <a:gd name="T4" fmla="*/ 0 w 444"/>
              <a:gd name="T5" fmla="*/ 222 h 454"/>
              <a:gd name="T6" fmla="*/ 222 w 444"/>
              <a:gd name="T7" fmla="*/ 453 h 454"/>
              <a:gd name="T8" fmla="*/ 443 w 444"/>
              <a:gd name="T9" fmla="*/ 222 h 454"/>
              <a:gd name="T10" fmla="*/ 222 w 444"/>
              <a:gd name="T11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4" h="454">
                <a:moveTo>
                  <a:pt x="222" y="0"/>
                </a:moveTo>
                <a:lnTo>
                  <a:pt x="222" y="0"/>
                </a:lnTo>
                <a:cubicBezTo>
                  <a:pt x="35" y="0"/>
                  <a:pt x="0" y="45"/>
                  <a:pt x="0" y="222"/>
                </a:cubicBezTo>
                <a:cubicBezTo>
                  <a:pt x="0" y="408"/>
                  <a:pt x="35" y="453"/>
                  <a:pt x="222" y="453"/>
                </a:cubicBezTo>
                <a:cubicBezTo>
                  <a:pt x="407" y="453"/>
                  <a:pt x="443" y="408"/>
                  <a:pt x="443" y="222"/>
                </a:cubicBezTo>
                <a:cubicBezTo>
                  <a:pt x="443" y="45"/>
                  <a:pt x="407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17" name="Freeform 38"/>
          <p:cNvSpPr>
            <a:spLocks noChangeArrowheads="1"/>
          </p:cNvSpPr>
          <p:nvPr userDrawn="1"/>
        </p:nvSpPr>
        <p:spPr bwMode="auto">
          <a:xfrm flipH="1">
            <a:off x="22365174" y="13038429"/>
            <a:ext cx="124405" cy="216775"/>
          </a:xfrm>
          <a:custGeom>
            <a:avLst/>
            <a:gdLst>
              <a:gd name="T0" fmla="*/ 124 w 133"/>
              <a:gd name="T1" fmla="*/ 204 h 231"/>
              <a:gd name="T2" fmla="*/ 124 w 133"/>
              <a:gd name="T3" fmla="*/ 204 h 231"/>
              <a:gd name="T4" fmla="*/ 124 w 133"/>
              <a:gd name="T5" fmla="*/ 230 h 231"/>
              <a:gd name="T6" fmla="*/ 97 w 133"/>
              <a:gd name="T7" fmla="*/ 230 h 231"/>
              <a:gd name="T8" fmla="*/ 0 w 133"/>
              <a:gd name="T9" fmla="*/ 133 h 231"/>
              <a:gd name="T10" fmla="*/ 0 w 133"/>
              <a:gd name="T11" fmla="*/ 107 h 231"/>
              <a:gd name="T12" fmla="*/ 97 w 133"/>
              <a:gd name="T13" fmla="*/ 9 h 231"/>
              <a:gd name="T14" fmla="*/ 124 w 133"/>
              <a:gd name="T15" fmla="*/ 9 h 231"/>
              <a:gd name="T16" fmla="*/ 124 w 133"/>
              <a:gd name="T17" fmla="*/ 35 h 231"/>
              <a:gd name="T18" fmla="*/ 44 w 133"/>
              <a:gd name="T19" fmla="*/ 115 h 231"/>
              <a:gd name="T20" fmla="*/ 124 w 133"/>
              <a:gd name="T21" fmla="*/ 20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3" h="231">
                <a:moveTo>
                  <a:pt x="124" y="204"/>
                </a:moveTo>
                <a:lnTo>
                  <a:pt x="124" y="204"/>
                </a:lnTo>
                <a:cubicBezTo>
                  <a:pt x="132" y="213"/>
                  <a:pt x="132" y="221"/>
                  <a:pt x="124" y="230"/>
                </a:cubicBezTo>
                <a:cubicBezTo>
                  <a:pt x="115" y="230"/>
                  <a:pt x="106" y="230"/>
                  <a:pt x="97" y="23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24"/>
                  <a:pt x="0" y="115"/>
                  <a:pt x="0" y="107"/>
                </a:cubicBezTo>
                <a:cubicBezTo>
                  <a:pt x="97" y="9"/>
                  <a:pt x="97" y="9"/>
                  <a:pt x="97" y="9"/>
                </a:cubicBezTo>
                <a:cubicBezTo>
                  <a:pt x="106" y="0"/>
                  <a:pt x="115" y="0"/>
                  <a:pt x="124" y="9"/>
                </a:cubicBezTo>
                <a:cubicBezTo>
                  <a:pt x="132" y="17"/>
                  <a:pt x="132" y="26"/>
                  <a:pt x="124" y="35"/>
                </a:cubicBezTo>
                <a:cubicBezTo>
                  <a:pt x="44" y="115"/>
                  <a:pt x="44" y="115"/>
                  <a:pt x="44" y="115"/>
                </a:cubicBezTo>
                <a:lnTo>
                  <a:pt x="124" y="20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Calibri Ligh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625380" y="12834421"/>
            <a:ext cx="3655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smtClean="0">
                <a:solidFill>
                  <a:schemeClr val="tx2"/>
                </a:solidFill>
                <a:latin typeface="Lato Regular"/>
                <a:cs typeface="Lato Regular"/>
              </a:rPr>
              <a:t>Simple Inc </a:t>
            </a:r>
            <a:r>
              <a:rPr lang="id-ID" sz="2400" b="0" smtClean="0">
                <a:solidFill>
                  <a:schemeClr val="tx2"/>
                </a:solidFill>
                <a:latin typeface="Lato Light"/>
                <a:cs typeface="Lato Light"/>
              </a:rPr>
              <a:t>Company</a:t>
            </a:r>
            <a:endParaRPr lang="id-ID" sz="2400" b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3113130" y="615531"/>
            <a:ext cx="738273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smtClean="0">
                <a:solidFill>
                  <a:schemeClr val="bg1"/>
                </a:solidFill>
                <a:latin typeface="Lato Light"/>
                <a:cs typeface="Lato Light"/>
              </a:rPr>
              <a:pPr algn="ctr"/>
              <a:t>‹#›</a:t>
            </a:fld>
            <a:endParaRPr lang="id-ID" sz="2400">
              <a:solidFill>
                <a:schemeClr val="bg1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21" r:id="rId2"/>
    <p:sldLayoutId id="2147483946" r:id="rId3"/>
    <p:sldLayoutId id="2147483964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Regular"/>
          <a:ea typeface="+mn-ea"/>
          <a:cs typeface="Lato Regular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Regular"/>
          <a:ea typeface="+mn-ea"/>
          <a:cs typeface="Lato Regular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2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42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22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44.jpe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50.jp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10" Type="http://schemas.openxmlformats.org/officeDocument/2006/relationships/image" Target="../media/image23.pn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11" Type="http://schemas.openxmlformats.org/officeDocument/2006/relationships/image" Target="../media/image24.png"/><Relationship Id="rId5" Type="http://schemas.openxmlformats.org/officeDocument/2006/relationships/image" Target="../media/image58.jpeg"/><Relationship Id="rId10" Type="http://schemas.openxmlformats.org/officeDocument/2006/relationships/image" Target="../media/image23.png"/><Relationship Id="rId4" Type="http://schemas.openxmlformats.org/officeDocument/2006/relationships/image" Target="../media/image57.jpeg"/><Relationship Id="rId9" Type="http://schemas.openxmlformats.org/officeDocument/2006/relationships/image" Target="../media/image22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23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6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gif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0692" y="0"/>
            <a:ext cx="24377650" cy="13716000"/>
          </a:xfrm>
          <a:prstGeom prst="rect">
            <a:avLst/>
          </a:prstGeom>
          <a:solidFill>
            <a:schemeClr val="accent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>
              <a:latin typeface="Lato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85361" y="7278320"/>
            <a:ext cx="14765544" cy="3046970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Automatic Alternative </a:t>
            </a: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/>
            </a:r>
            <a:b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</a:br>
            <a:r>
              <a:rPr lang="en-US" sz="9600" b="1" smtClean="0">
                <a:solidFill>
                  <a:schemeClr val="bg1"/>
                </a:solidFill>
                <a:latin typeface="Lato Regular"/>
                <a:cs typeface="Lato Regular"/>
              </a:rPr>
              <a:t>Image </a:t>
            </a:r>
            <a:r>
              <a:rPr lang="en-US" sz="9600" b="1">
                <a:solidFill>
                  <a:schemeClr val="bg1"/>
                </a:solidFill>
                <a:latin typeface="Lato Regular"/>
                <a:cs typeface="Lato Regular"/>
              </a:rPr>
              <a:t>Recognition to Voice</a:t>
            </a:r>
            <a:endParaRPr lang="id-ID" sz="9600" b="1" smtClean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21" y="2906815"/>
            <a:ext cx="12787301" cy="27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img.clipartfest.com/5532e018e7c5ec6c758fd44401253cbe_no-laptop-sign-gallery-no-laptop-clipart_600-60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613" y="1036605"/>
            <a:ext cx="47625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Kết quả hình ảnh cho no smart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ình ảnh có liên qua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533" y="7007992"/>
            <a:ext cx="9510889" cy="534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8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4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7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1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78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4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1" name="TextBox 110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3" name="Straight Connector 42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7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3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38476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98007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Create Person</a:t>
            </a:r>
            <a:endParaRPr lang="vi-VN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4144341" y="9705280"/>
            <a:ext cx="289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Person ID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26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12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383374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13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86188" y="5644897"/>
            <a:ext cx="16286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How can we use Technologies to </a:t>
            </a:r>
            <a:r>
              <a:rPr lang="en-US" sz="8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improve</a:t>
            </a:r>
            <a:r>
              <a:rPr lang="en-US" sz="8000" smtClean="0">
                <a:latin typeface="+mj-lt"/>
              </a:rPr>
              <a:t> their Life ?</a:t>
            </a:r>
            <a:endParaRPr lang="vi-VN" sz="8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61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TextBox 3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5" name="Straight Connector 44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16757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66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552715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Add Person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728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31896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335220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4366231" y="6449899"/>
            <a:ext cx="2497006" cy="236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208247" y="574163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4043657" y="6473526"/>
            <a:ext cx="1538348" cy="173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926313" y="6551143"/>
            <a:ext cx="1538348" cy="17326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625891" y="8483808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625891" y="9350853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8904435" y="419771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046105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TextBox 48"/>
          <p:cNvSpPr txBox="1"/>
          <p:nvPr/>
        </p:nvSpPr>
        <p:spPr>
          <a:xfrm>
            <a:off x="19761244" y="5554892"/>
            <a:ext cx="1904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64568" y="6756705"/>
            <a:ext cx="36295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Description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0000"/>
                </a:solidFill>
                <a:latin typeface="+mj-lt"/>
              </a:rPr>
              <a:t>Person ID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379831" y="9088377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379831" y="9905288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167557" y="9101410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9894369" y="10167849"/>
            <a:ext cx="1538348" cy="173268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>
            <a:off x="14366231" y="11410183"/>
            <a:ext cx="2579103" cy="16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21712" y="11587144"/>
            <a:ext cx="2061126" cy="1077218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Persisted Face ID</a:t>
            </a:r>
            <a:endParaRPr lang="vi-VN" sz="32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269164" y="10763852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0897" y="5530627"/>
            <a:ext cx="5343123" cy="6803140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Rectangle 64"/>
          <p:cNvSpPr/>
          <p:nvPr/>
        </p:nvSpPr>
        <p:spPr>
          <a:xfrm>
            <a:off x="8406101" y="9018460"/>
            <a:ext cx="4686223" cy="303737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06101" y="9835371"/>
            <a:ext cx="4686223" cy="1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193827" y="9031493"/>
            <a:ext cx="1351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</a:t>
            </a:r>
            <a:endParaRPr lang="vi-VN" sz="4400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517695" y="10222329"/>
            <a:ext cx="41406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5275" algn="ctr"/>
            <a:r>
              <a:rPr lang="en-US" sz="4400" dirty="0" smtClean="0">
                <a:latin typeface="+mj-lt"/>
              </a:rPr>
              <a:t>Persisted Face ID</a:t>
            </a:r>
            <a:endParaRPr lang="en-US" sz="4400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98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434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9424825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2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34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9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31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Train Person Group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16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265297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Training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7" y="5502864"/>
            <a:ext cx="2780959" cy="2780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405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0" name="Straight Connector 59"/>
          <p:cNvCxnSpPr>
            <a:stCxn id="56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521" y="550286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Train</a:t>
            </a:r>
            <a:endParaRPr lang="vi-VN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7" name="Straight Connector 2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32012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41132" y="6053235"/>
            <a:ext cx="206112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Person Group ID</a:t>
            </a:r>
            <a:endParaRPr lang="vi-VN" sz="3200" dirty="0"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52488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552488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775258" y="419771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732" t="14185" r="23410" b="1276"/>
          <a:stretch/>
        </p:blipFill>
        <p:spPr>
          <a:xfrm>
            <a:off x="17722550" y="6460732"/>
            <a:ext cx="5727495" cy="391278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Train 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1898006" y="8642670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76741" y="10162661"/>
            <a:ext cx="536340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92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099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3203" y="4724400"/>
            <a:ext cx="1309845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Training Unidentified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61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6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641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</p:txBody>
      </p:sp>
    </p:spTree>
    <p:extLst>
      <p:ext uri="{BB962C8B-B14F-4D97-AF65-F5344CB8AC3E}">
        <p14:creationId xmlns:p14="http://schemas.microsoft.com/office/powerpoint/2010/main" val="187677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542569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Training Unidentified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New Person is successfully added into system.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System can now Identify trained Person.</a:t>
            </a:r>
          </a:p>
        </p:txBody>
      </p:sp>
    </p:spTree>
    <p:extLst>
      <p:ext uri="{BB962C8B-B14F-4D97-AF65-F5344CB8AC3E}">
        <p14:creationId xmlns:p14="http://schemas.microsoft.com/office/powerpoint/2010/main" val="61193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1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7257115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</p:txBody>
      </p:sp>
    </p:spTree>
    <p:extLst>
      <p:ext uri="{BB962C8B-B14F-4D97-AF65-F5344CB8AC3E}">
        <p14:creationId xmlns:p14="http://schemas.microsoft.com/office/powerpoint/2010/main" val="15685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8077" y="4732458"/>
            <a:ext cx="157444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Help blind Person interact and communicate with others easily.</a:t>
            </a:r>
          </a:p>
          <a:p>
            <a:endParaRPr lang="en-US" sz="660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44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</p:txBody>
      </p:sp>
    </p:spTree>
    <p:extLst>
      <p:ext uri="{BB962C8B-B14F-4D97-AF65-F5344CB8AC3E}">
        <p14:creationId xmlns:p14="http://schemas.microsoft.com/office/powerpoint/2010/main" val="10824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21172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 marL="914400" indent="-91440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220929" y="53389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38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748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4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Kết quả hình ảnh cho ide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21057" b="32289"/>
          <a:stretch/>
        </p:blipFill>
        <p:spPr bwMode="auto">
          <a:xfrm>
            <a:off x="18288000" y="1108042"/>
            <a:ext cx="3421626" cy="40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8077" y="4732458"/>
            <a:ext cx="157444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Help blind Person interact and communicate with others easily.</a:t>
            </a:r>
          </a:p>
          <a:p>
            <a:endParaRPr lang="en-US" sz="66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600" dirty="0">
                <a:latin typeface="+mj-lt"/>
              </a:rPr>
              <a:t>Help blind Person </a:t>
            </a:r>
            <a:r>
              <a:rPr lang="en-US" sz="6600" dirty="0" smtClean="0">
                <a:latin typeface="+mj-lt"/>
              </a:rPr>
              <a:t>fulfill everyday task that seems impossible.</a:t>
            </a:r>
            <a:endParaRPr lang="vi-VN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94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654025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Detect Human Face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267" y="1995226"/>
            <a:ext cx="3334552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71827" y="647736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Capture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4420972" y="6250081"/>
            <a:ext cx="2497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288792" y="6570177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Detect API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4706312" y="3773137"/>
            <a:ext cx="1997343" cy="22496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3179" t="27718" r="27259" b="26416"/>
          <a:stretch/>
        </p:blipFill>
        <p:spPr>
          <a:xfrm>
            <a:off x="19212773" y="6989864"/>
            <a:ext cx="2913930" cy="356712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0669494" y="5833691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143" y="3983566"/>
            <a:ext cx="1828800" cy="1828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20727376" y="10826986"/>
            <a:ext cx="0" cy="910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173876" y="11986528"/>
            <a:ext cx="299123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420972" y="10269631"/>
            <a:ext cx="23715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54881" y="1051537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3. Return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801394" y="11242651"/>
            <a:ext cx="1736175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Face ID</a:t>
            </a:r>
            <a:endParaRPr lang="vi-VN" sz="32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786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020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1192488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2.  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220929" y="735059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961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564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7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sp>
        <p:nvSpPr>
          <p:cNvPr id="48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18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0072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5"/>
            <a:ext cx="14524872" cy="37856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0" b="1" u="sng" dirty="0" smtClean="0">
                <a:latin typeface="+mj-lt"/>
              </a:rPr>
              <a:t>Confidence</a:t>
            </a:r>
            <a:r>
              <a:rPr lang="en-US" sz="8000" dirty="0" smtClean="0">
                <a:latin typeface="+mj-lt"/>
              </a:rPr>
              <a:t> Rate: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Similarity between two Faces.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8000" dirty="0" smtClean="0">
                <a:solidFill>
                  <a:schemeClr val="bg1"/>
                </a:solidFill>
                <a:latin typeface="+mj-lt"/>
              </a:rPr>
              <a:t>Range [0, 1]</a:t>
            </a:r>
            <a:endParaRPr lang="vi-VN" sz="8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934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42120" y="5076586"/>
            <a:ext cx="6051176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2" name="Straight Connector 41"/>
          <p:cNvCxnSpPr/>
          <p:nvPr/>
        </p:nvCxnSpPr>
        <p:spPr>
          <a:xfrm>
            <a:off x="7742120" y="630681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64890" y="5306980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01764" y="4787144"/>
            <a:ext cx="14447795" cy="3749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+mj-lt"/>
              </a:rPr>
              <a:t>Confidence Rate &gt;= 0.65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14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337314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Problems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1106392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Identify Face and Get Candidates 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129" y="2033647"/>
            <a:ext cx="3928763" cy="185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4" y="5502864"/>
            <a:ext cx="2780959" cy="2780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672" y="796065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Connector 13"/>
          <p:cNvCxnSpPr>
            <a:stCxn id="13" idx="1"/>
          </p:cNvCxnSpPr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7925529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25529" y="312132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925529" y="12975774"/>
            <a:ext cx="6125966" cy="10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63388" y="6250081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3669335" y="3121325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49653" y="3991210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899128" y="6178956"/>
            <a:ext cx="25529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574791" y="540111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+mj-lt"/>
              </a:rPr>
              <a:t>2. Detect API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22952894" y="3121325"/>
            <a:ext cx="1098601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82767" y="6414591"/>
            <a:ext cx="2145218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Face ID</a:t>
            </a:r>
            <a:endParaRPr lang="vi-VN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05792" y="7402217"/>
            <a:ext cx="2145218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Group ID</a:t>
            </a:r>
            <a:endParaRPr lang="vi-VN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310319" y="5076586"/>
            <a:ext cx="5381892" cy="748554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310319" y="6277686"/>
            <a:ext cx="5294217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08247" y="5280959"/>
            <a:ext cx="4432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 Group</a:t>
            </a:r>
            <a:endParaRPr lang="vi-VN" sz="4400" dirty="0">
              <a:latin typeface="+mj-lt"/>
            </a:endParaRPr>
          </a:p>
        </p:txBody>
      </p:sp>
      <p:sp>
        <p:nvSpPr>
          <p:cNvPr id="38" name="Freeform 111"/>
          <p:cNvSpPr>
            <a:spLocks noChangeArrowheads="1"/>
          </p:cNvSpPr>
          <p:nvPr/>
        </p:nvSpPr>
        <p:spPr bwMode="auto">
          <a:xfrm>
            <a:off x="20049559" y="6607745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087842" y="8602546"/>
            <a:ext cx="0" cy="13877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333189" y="10389897"/>
            <a:ext cx="3336152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Candidates</a:t>
            </a:r>
            <a:endParaRPr lang="vi-VN" sz="4400" dirty="0">
              <a:latin typeface="+mj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4574791" y="10492794"/>
            <a:ext cx="28772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4958296" y="9743566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3. Return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832504" y="10738630"/>
            <a:ext cx="261956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  <a:endParaRPr lang="vi-VN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93528" y="11673234"/>
            <a:ext cx="2582699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Confidence</a:t>
            </a:r>
            <a:endParaRPr lang="vi-VN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6187" y="560039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sp>
        <p:nvSpPr>
          <p:cNvPr id="51" name="Freeform 118"/>
          <p:cNvSpPr>
            <a:spLocks noChangeArrowheads="1"/>
          </p:cNvSpPr>
          <p:nvPr/>
        </p:nvSpPr>
        <p:spPr bwMode="auto">
          <a:xfrm>
            <a:off x="20259897" y="6814658"/>
            <a:ext cx="1245459" cy="1245783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83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</a:t>
            </a:r>
            <a:r>
              <a:rPr lang="en-US" sz="5400" b="1" dirty="0">
                <a:latin typeface="+mj-lt"/>
              </a:rPr>
              <a:t>Get Person </a:t>
            </a:r>
            <a:r>
              <a:rPr lang="en-US" sz="5400" b="1" dirty="0" smtClean="0">
                <a:latin typeface="+mj-lt"/>
              </a:rPr>
              <a:t>Information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98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57538" y="2261905"/>
            <a:ext cx="8768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7538" y="4356351"/>
            <a:ext cx="1098089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Detect Human Face</a:t>
            </a: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dirty="0" smtClean="0">
                <a:latin typeface="+mj-lt"/>
              </a:rPr>
              <a:t>Identify Face and get Candidates</a:t>
            </a:r>
          </a:p>
          <a:p>
            <a:pPr>
              <a:lnSpc>
                <a:spcPct val="250000"/>
              </a:lnSpc>
            </a:pPr>
            <a:r>
              <a:rPr lang="en-US" sz="5400" b="1" dirty="0" smtClean="0">
                <a:latin typeface="+mj-lt"/>
              </a:rPr>
              <a:t>3.  Get Person Information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482406" y="9453716"/>
            <a:ext cx="2330245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431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229569" y="5274611"/>
            <a:ext cx="4437285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  <a:p>
            <a:pPr algn="ctr"/>
            <a:r>
              <a:rPr lang="en-US" dirty="0" smtClean="0">
                <a:latin typeface="+mj-lt"/>
              </a:rPr>
              <a:t>Confidence &gt;= 0.65</a:t>
            </a:r>
            <a:endParaRPr lang="vi-VN" dirty="0">
              <a:latin typeface="+mj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8" name="Straight Connector 47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78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17222" y="8132335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5" name="Freeform 111"/>
          <p:cNvSpPr>
            <a:spLocks noChangeArrowheads="1"/>
          </p:cNvSpPr>
          <p:nvPr/>
        </p:nvSpPr>
        <p:spPr bwMode="auto">
          <a:xfrm>
            <a:off x="13499100" y="5865701"/>
            <a:ext cx="2211049" cy="2211613"/>
          </a:xfrm>
          <a:custGeom>
            <a:avLst/>
            <a:gdLst>
              <a:gd name="T0" fmla="*/ 76484966 w 602"/>
              <a:gd name="T1" fmla="*/ 65520668 h 602"/>
              <a:gd name="T2" fmla="*/ 76484966 w 602"/>
              <a:gd name="T3" fmla="*/ 65520668 h 602"/>
              <a:gd name="T4" fmla="*/ 78442719 w 602"/>
              <a:gd name="T5" fmla="*/ 71002280 h 602"/>
              <a:gd name="T6" fmla="*/ 71002968 w 602"/>
              <a:gd name="T7" fmla="*/ 78441997 h 602"/>
              <a:gd name="T8" fmla="*/ 66434636 w 602"/>
              <a:gd name="T9" fmla="*/ 76614673 h 602"/>
              <a:gd name="T10" fmla="*/ 66434636 w 602"/>
              <a:gd name="T11" fmla="*/ 76614673 h 602"/>
              <a:gd name="T12" fmla="*/ 44246163 w 602"/>
              <a:gd name="T13" fmla="*/ 54426302 h 602"/>
              <a:gd name="T14" fmla="*/ 29497442 w 602"/>
              <a:gd name="T15" fmla="*/ 59125033 h 602"/>
              <a:gd name="T16" fmla="*/ 0 w 602"/>
              <a:gd name="T17" fmla="*/ 29497307 h 602"/>
              <a:gd name="T18" fmla="*/ 29497442 w 602"/>
              <a:gd name="T19" fmla="*/ 0 h 602"/>
              <a:gd name="T20" fmla="*/ 58995246 w 602"/>
              <a:gd name="T21" fmla="*/ 29497307 h 602"/>
              <a:gd name="T22" fmla="*/ 55340580 w 602"/>
              <a:gd name="T23" fmla="*/ 44376380 h 602"/>
              <a:gd name="T24" fmla="*/ 76484966 w 602"/>
              <a:gd name="T25" fmla="*/ 65520668 h 602"/>
              <a:gd name="T26" fmla="*/ 29497442 w 602"/>
              <a:gd name="T27" fmla="*/ 7439717 h 602"/>
              <a:gd name="T28" fmla="*/ 29497442 w 602"/>
              <a:gd name="T29" fmla="*/ 7439717 h 602"/>
              <a:gd name="T30" fmla="*/ 7308970 w 602"/>
              <a:gd name="T31" fmla="*/ 29497307 h 602"/>
              <a:gd name="T32" fmla="*/ 29497442 w 602"/>
              <a:gd name="T33" fmla="*/ 51685677 h 602"/>
              <a:gd name="T34" fmla="*/ 51685915 w 602"/>
              <a:gd name="T35" fmla="*/ 29497307 h 602"/>
              <a:gd name="T36" fmla="*/ 29497442 w 602"/>
              <a:gd name="T37" fmla="*/ 7439717 h 60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02" h="602">
                <a:moveTo>
                  <a:pt x="586" y="502"/>
                </a:moveTo>
                <a:lnTo>
                  <a:pt x="586" y="502"/>
                </a:lnTo>
                <a:cubicBezTo>
                  <a:pt x="594" y="516"/>
                  <a:pt x="601" y="530"/>
                  <a:pt x="601" y="544"/>
                </a:cubicBezTo>
                <a:cubicBezTo>
                  <a:pt x="601" y="573"/>
                  <a:pt x="579" y="601"/>
                  <a:pt x="544" y="601"/>
                </a:cubicBezTo>
                <a:cubicBezTo>
                  <a:pt x="530" y="601"/>
                  <a:pt x="516" y="594"/>
                  <a:pt x="509" y="587"/>
                </a:cubicBezTo>
                <a:cubicBezTo>
                  <a:pt x="339" y="417"/>
                  <a:pt x="339" y="417"/>
                  <a:pt x="339" y="417"/>
                </a:cubicBezTo>
                <a:cubicBezTo>
                  <a:pt x="304" y="438"/>
                  <a:pt x="269" y="453"/>
                  <a:pt x="226" y="453"/>
                </a:cubicBezTo>
                <a:cubicBezTo>
                  <a:pt x="99" y="453"/>
                  <a:pt x="0" y="347"/>
                  <a:pt x="0" y="226"/>
                </a:cubicBezTo>
                <a:cubicBezTo>
                  <a:pt x="0" y="99"/>
                  <a:pt x="99" y="0"/>
                  <a:pt x="226" y="0"/>
                </a:cubicBezTo>
                <a:cubicBezTo>
                  <a:pt x="353" y="0"/>
                  <a:pt x="452" y="99"/>
                  <a:pt x="452" y="226"/>
                </a:cubicBezTo>
                <a:cubicBezTo>
                  <a:pt x="452" y="269"/>
                  <a:pt x="438" y="304"/>
                  <a:pt x="424" y="340"/>
                </a:cubicBezTo>
                <a:cubicBezTo>
                  <a:pt x="586" y="502"/>
                  <a:pt x="586" y="502"/>
                  <a:pt x="586" y="502"/>
                </a:cubicBezTo>
                <a:close/>
                <a:moveTo>
                  <a:pt x="226" y="57"/>
                </a:moveTo>
                <a:lnTo>
                  <a:pt x="226" y="57"/>
                </a:lnTo>
                <a:cubicBezTo>
                  <a:pt x="134" y="57"/>
                  <a:pt x="56" y="127"/>
                  <a:pt x="56" y="226"/>
                </a:cubicBezTo>
                <a:cubicBezTo>
                  <a:pt x="56" y="318"/>
                  <a:pt x="134" y="396"/>
                  <a:pt x="226" y="396"/>
                </a:cubicBezTo>
                <a:cubicBezTo>
                  <a:pt x="318" y="396"/>
                  <a:pt x="396" y="318"/>
                  <a:pt x="396" y="226"/>
                </a:cubicBezTo>
                <a:cubicBezTo>
                  <a:pt x="396" y="127"/>
                  <a:pt x="318" y="57"/>
                  <a:pt x="226" y="57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4400">
              <a:latin typeface="Lato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2" name="Straight Connector 3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5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506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69441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Get Person Information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75" y="5296355"/>
            <a:ext cx="2780959" cy="27809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4053" y="775414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User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3610" y="175957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528" y="2405909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>
            <a:off x="10951933" y="283775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974793" y="2837757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6447754" y="2842988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921629" y="283775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974793" y="12692205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76769" y="6043572"/>
            <a:ext cx="335631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7382716" y="2914816"/>
            <a:ext cx="2576050" cy="29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63034" y="3784701"/>
            <a:ext cx="277035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Face ID</a:t>
            </a:r>
            <a:endParaRPr lang="vi-VN" sz="4400" dirty="0"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42324" y="5616374"/>
            <a:ext cx="4463277" cy="375686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419465" y="6480328"/>
            <a:ext cx="44861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470744" y="5645393"/>
            <a:ext cx="2383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Person</a:t>
            </a:r>
            <a:endParaRPr lang="vi-VN" sz="4400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17581" y="7031701"/>
            <a:ext cx="277480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</a:t>
            </a:r>
          </a:p>
        </p:txBody>
      </p:sp>
      <p:sp>
        <p:nvSpPr>
          <p:cNvPr id="27" name="Freeform 118"/>
          <p:cNvSpPr>
            <a:spLocks noChangeArrowheads="1"/>
          </p:cNvSpPr>
          <p:nvPr/>
        </p:nvSpPr>
        <p:spPr bwMode="auto">
          <a:xfrm>
            <a:off x="15936584" y="7035033"/>
            <a:ext cx="653631" cy="653801"/>
          </a:xfrm>
          <a:custGeom>
            <a:avLst/>
            <a:gdLst>
              <a:gd name="T0" fmla="*/ 38763987 w 602"/>
              <a:gd name="T1" fmla="*/ 78441997 h 602"/>
              <a:gd name="T2" fmla="*/ 38763987 w 602"/>
              <a:gd name="T3" fmla="*/ 78441997 h 602"/>
              <a:gd name="T4" fmla="*/ 0 w 602"/>
              <a:gd name="T5" fmla="*/ 38763987 h 602"/>
              <a:gd name="T6" fmla="*/ 38763987 w 602"/>
              <a:gd name="T7" fmla="*/ 0 h 602"/>
              <a:gd name="T8" fmla="*/ 78441997 w 602"/>
              <a:gd name="T9" fmla="*/ 38763987 h 602"/>
              <a:gd name="T10" fmla="*/ 38763987 w 602"/>
              <a:gd name="T11" fmla="*/ 78441997 h 602"/>
              <a:gd name="T12" fmla="*/ 38763987 w 602"/>
              <a:gd name="T13" fmla="*/ 7439717 h 602"/>
              <a:gd name="T14" fmla="*/ 38763987 w 602"/>
              <a:gd name="T15" fmla="*/ 7439717 h 602"/>
              <a:gd name="T16" fmla="*/ 7439717 w 602"/>
              <a:gd name="T17" fmla="*/ 38763987 h 602"/>
              <a:gd name="T18" fmla="*/ 38763987 w 602"/>
              <a:gd name="T19" fmla="*/ 71002280 h 602"/>
              <a:gd name="T20" fmla="*/ 71002280 w 602"/>
              <a:gd name="T21" fmla="*/ 38763987 h 602"/>
              <a:gd name="T22" fmla="*/ 38763987 w 602"/>
              <a:gd name="T23" fmla="*/ 7439717 h 602"/>
              <a:gd name="T24" fmla="*/ 56253627 w 602"/>
              <a:gd name="T25" fmla="*/ 31455051 h 602"/>
              <a:gd name="T26" fmla="*/ 56253627 w 602"/>
              <a:gd name="T27" fmla="*/ 31455051 h 602"/>
              <a:gd name="T28" fmla="*/ 36937024 w 602"/>
              <a:gd name="T29" fmla="*/ 51685677 h 602"/>
              <a:gd name="T30" fmla="*/ 36937024 w 602"/>
              <a:gd name="T31" fmla="*/ 51685677 h 602"/>
              <a:gd name="T32" fmla="*/ 34196037 w 602"/>
              <a:gd name="T33" fmla="*/ 52598978 h 602"/>
              <a:gd name="T34" fmla="*/ 31324631 w 602"/>
              <a:gd name="T35" fmla="*/ 51685677 h 602"/>
              <a:gd name="T36" fmla="*/ 31324631 w 602"/>
              <a:gd name="T37" fmla="*/ 51685677 h 602"/>
              <a:gd name="T38" fmla="*/ 20361046 w 602"/>
              <a:gd name="T39" fmla="*/ 40591311 h 602"/>
              <a:gd name="T40" fmla="*/ 20361046 w 602"/>
              <a:gd name="T41" fmla="*/ 40591311 h 602"/>
              <a:gd name="T42" fmla="*/ 19447384 w 602"/>
              <a:gd name="T43" fmla="*/ 37850325 h 602"/>
              <a:gd name="T44" fmla="*/ 23102033 w 602"/>
              <a:gd name="T45" fmla="*/ 34196037 h 602"/>
              <a:gd name="T46" fmla="*/ 25842658 w 602"/>
              <a:gd name="T47" fmla="*/ 35109700 h 602"/>
              <a:gd name="T48" fmla="*/ 25842658 w 602"/>
              <a:gd name="T49" fmla="*/ 35109700 h 602"/>
              <a:gd name="T50" fmla="*/ 34196037 w 602"/>
              <a:gd name="T51" fmla="*/ 43462718 h 602"/>
              <a:gd name="T52" fmla="*/ 51685677 w 602"/>
              <a:gd name="T53" fmla="*/ 26756320 h 602"/>
              <a:gd name="T54" fmla="*/ 51685677 w 602"/>
              <a:gd name="T55" fmla="*/ 26756320 h 602"/>
              <a:gd name="T56" fmla="*/ 53512640 w 602"/>
              <a:gd name="T57" fmla="*/ 25842658 h 602"/>
              <a:gd name="T58" fmla="*/ 57167289 w 602"/>
              <a:gd name="T59" fmla="*/ 29497307 h 602"/>
              <a:gd name="T60" fmla="*/ 56253627 w 602"/>
              <a:gd name="T61" fmla="*/ 31455051 h 602"/>
              <a:gd name="T62" fmla="*/ 56253627 w 602"/>
              <a:gd name="T63" fmla="*/ 25842658 h 602"/>
              <a:gd name="T64" fmla="*/ 56253627 w 602"/>
              <a:gd name="T65" fmla="*/ 25842658 h 602"/>
              <a:gd name="T66" fmla="*/ 25842658 w 602"/>
              <a:gd name="T67" fmla="*/ 56253627 h 602"/>
              <a:gd name="T68" fmla="*/ 25842658 w 602"/>
              <a:gd name="T69" fmla="*/ 56253627 h 602"/>
              <a:gd name="T70" fmla="*/ 52598978 w 602"/>
              <a:gd name="T71" fmla="*/ 56253627 h 602"/>
              <a:gd name="T72" fmla="*/ 52598978 w 602"/>
              <a:gd name="T73" fmla="*/ 56253627 h 602"/>
              <a:gd name="T74" fmla="*/ 56253627 w 602"/>
              <a:gd name="T75" fmla="*/ 52598978 h 602"/>
              <a:gd name="T76" fmla="*/ 56253627 w 602"/>
              <a:gd name="T77" fmla="*/ 5259897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Lato Ligh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6976769" y="7678032"/>
            <a:ext cx="3308663" cy="108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742796" y="7754147"/>
            <a:ext cx="2986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Describe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65" y="6609423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9344" y="4724400"/>
            <a:ext cx="7826181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Identify a Person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2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03902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Result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3941658" y="2841749"/>
            <a:ext cx="5665788" cy="2875349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/>
          <p:cNvSpPr txBox="1"/>
          <p:nvPr/>
        </p:nvSpPr>
        <p:spPr>
          <a:xfrm>
            <a:off x="5289867" y="3094782"/>
            <a:ext cx="3454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Thanh !</a:t>
            </a:r>
            <a:endParaRPr lang="vi-VN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52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60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8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976" y="709608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413203" y="146664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61119" y="257932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This is great, but do I have to give the command every time ?</a:t>
            </a:r>
            <a:endParaRPr lang="vi-VN" sz="54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80201" y="2579321"/>
            <a:ext cx="1004884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Giving command every time Mr. Son meets somebody </a:t>
            </a:r>
            <a:r>
              <a:rPr lang="en-US" sz="6000" dirty="0">
                <a:latin typeface="+mj-lt"/>
              </a:rPr>
              <a:t>is pretty </a:t>
            </a:r>
            <a:r>
              <a:rPr lang="en-US" sz="6000" dirty="0" smtClean="0">
                <a:latin typeface="+mj-lt"/>
              </a:rPr>
              <a:t>inconvenient.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6000" dirty="0" smtClean="0">
              <a:latin typeface="+mj-lt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Is there a way that can help Mr. Son Identify person more comfortably ? Or “Hand-free” ?</a:t>
            </a:r>
          </a:p>
        </p:txBody>
      </p:sp>
    </p:spTree>
    <p:extLst>
      <p:ext uri="{BB962C8B-B14F-4D97-AF65-F5344CB8AC3E}">
        <p14:creationId xmlns:p14="http://schemas.microsoft.com/office/powerpoint/2010/main" val="12221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3920" y="5805205"/>
            <a:ext cx="14481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Real-time Identification Process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49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4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83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3" y="373230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040396" y="491577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9920" y="4308800"/>
            <a:ext cx="14453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7920" y="2385494"/>
            <a:ext cx="7127144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</a:t>
            </a:r>
            <a:r>
              <a:rPr lang="en-US" sz="6000" smtClean="0">
                <a:latin typeface="+mj-lt"/>
              </a:rPr>
              <a:t>Person Face </a:t>
            </a:r>
            <a:r>
              <a:rPr lang="en-US" sz="6000" b="1" dirty="0" smtClean="0">
                <a:solidFill>
                  <a:srgbClr val="FF0000"/>
                </a:solidFill>
                <a:latin typeface="+mj-lt"/>
              </a:rPr>
              <a:t>Continuously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/>
            </a:r>
            <a:br>
              <a:rPr lang="en-US" sz="6000" b="1" smtClean="0">
                <a:solidFill>
                  <a:srgbClr val="FF0000"/>
                </a:solidFill>
                <a:latin typeface="+mj-lt"/>
              </a:rPr>
            </a:br>
            <a:r>
              <a:rPr lang="en-US" sz="6000" smtClean="0">
                <a:solidFill>
                  <a:schemeClr val="tx1"/>
                </a:solidFill>
                <a:latin typeface="+mj-lt"/>
              </a:rPr>
              <a:t>and</a:t>
            </a:r>
            <a:r>
              <a:rPr lang="en-US" sz="6000" b="1" smtClean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6000" b="1" smtClean="0">
                <a:solidFill>
                  <a:srgbClr val="FF0000"/>
                </a:solidFill>
                <a:latin typeface="+mj-lt"/>
              </a:rPr>
              <a:t>Automatically</a:t>
            </a:r>
            <a:endParaRPr lang="vi-VN" sz="6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35064" y="4308800"/>
            <a:ext cx="1712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86128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443815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347214" y="8580027"/>
            <a:ext cx="6193202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Blind user does not have to give command every time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4188724" y="10538873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2717" y="9503357"/>
            <a:ext cx="6879193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Hand-free, more convenient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85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0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7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3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0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9652" y="2261905"/>
            <a:ext cx="102943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smtClean="0">
                <a:latin typeface="+mj-lt"/>
              </a:rPr>
              <a:t>Pros</a:t>
            </a:r>
            <a:r>
              <a:rPr lang="en-US" sz="540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Detect everyday life objects through taken pictures.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Ex: Money, colors…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vi-VN" sz="48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998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0834" y="262023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Continuously Streaming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388716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Straight Connector 38"/>
          <p:cNvCxnSpPr>
            <a:stCxn id="34" idx="3"/>
          </p:cNvCxnSpPr>
          <p:nvPr/>
        </p:nvCxnSpPr>
        <p:spPr>
          <a:xfrm>
            <a:off x="12169136" y="3820564"/>
            <a:ext cx="10610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458575" y="2606900"/>
            <a:ext cx="17554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3214030" y="2591660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1458575" y="2606900"/>
            <a:ext cx="0" cy="7818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214030" y="2510415"/>
            <a:ext cx="2918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Detect Human Face</a:t>
            </a:r>
            <a:endParaRPr lang="vi-VN" dirty="0"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0233408" y="4252411"/>
            <a:ext cx="0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33408" y="5452740"/>
            <a:ext cx="64078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1136" y="476826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Capture Picture</a:t>
            </a:r>
            <a:endParaRPr lang="vi-VN" dirty="0"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12762850" y="5614917"/>
            <a:ext cx="1597344" cy="21654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526" y="3986291"/>
            <a:ext cx="4667568" cy="25974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90029" y="6025723"/>
            <a:ext cx="525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+mj-lt"/>
              </a:rPr>
              <a:t>Microsoft Cognitive Service</a:t>
            </a:r>
            <a:endParaRPr lang="vi-VN" sz="2800" b="1" dirty="0">
              <a:solidFill>
                <a:schemeClr val="bg2"/>
              </a:solidFill>
              <a:latin typeface="+mj-lt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320258" y="6548944"/>
            <a:ext cx="0" cy="2423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9775" y="8979125"/>
            <a:ext cx="969048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658350" y="4248942"/>
            <a:ext cx="0" cy="47267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54966" y="9149199"/>
            <a:ext cx="37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Response Result </a:t>
            </a:r>
            <a:endParaRPr lang="vi-VN" dirty="0"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8826033"/>
            <a:ext cx="2780959" cy="27809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83652" y="11283826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592252" y="4252411"/>
            <a:ext cx="0" cy="5543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52" y="9795530"/>
            <a:ext cx="1828800" cy="1828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3749646" y="10728923"/>
            <a:ext cx="3569365" cy="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13" y="9543205"/>
            <a:ext cx="1144725" cy="11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8175" y="4724400"/>
            <a:ext cx="1334852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8000" dirty="0" smtClean="0">
                <a:latin typeface="+mj-lt"/>
              </a:rPr>
              <a:t>Real-time Identifying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7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4417886"/>
            <a:ext cx="88818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Check Duplicated Person By Faces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9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6002961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64167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123666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04987" y="3859486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7325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933347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5008408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5008408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99234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83156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83155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94173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10263537" y="5953533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2304476" y="6014739"/>
            <a:ext cx="1356108" cy="22540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35538" y="6074238"/>
            <a:ext cx="12186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071617" y="7229962"/>
            <a:ext cx="1087122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5569772" y="4011885"/>
            <a:ext cx="8152129" cy="87628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399341" y="41762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16037330" y="10086985"/>
          <a:ext cx="3608506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8078269" y="10148191"/>
            <a:ext cx="1356108" cy="225407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04987" y="3810058"/>
            <a:ext cx="8152129" cy="631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34556" y="4023823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872545" y="4883919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2858064" y="4958980"/>
            <a:ext cx="1500171" cy="2212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4576815" y="4958980"/>
            <a:ext cx="1650784" cy="2212752"/>
          </a:xfrm>
          <a:prstGeom prst="rect">
            <a:avLst/>
          </a:prstGeom>
        </p:spPr>
      </p:pic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872545" y="7449806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0" y="7533728"/>
            <a:ext cx="1659565" cy="22127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8" y="7533727"/>
            <a:ext cx="1659564" cy="221275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15" y="7544745"/>
            <a:ext cx="1659564" cy="2212752"/>
          </a:xfrm>
          <a:prstGeom prst="rect">
            <a:avLst/>
          </a:prstGeom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6037330" y="4951290"/>
          <a:ext cx="5412759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8022849" y="5026351"/>
            <a:ext cx="1500171" cy="2212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9741600" y="5026351"/>
            <a:ext cx="1650784" cy="2212752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037330" y="7517177"/>
          <a:ext cx="7217012" cy="23728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04253"/>
                <a:gridCol w="1804253"/>
                <a:gridCol w="1804253"/>
                <a:gridCol w="1804253"/>
              </a:tblGrid>
              <a:tr h="23728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05" y="7601099"/>
            <a:ext cx="1659565" cy="22127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653" y="7601098"/>
            <a:ext cx="1659564" cy="221275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600" y="7612116"/>
            <a:ext cx="1659564" cy="22127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25433" y="4822554"/>
            <a:ext cx="5611681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925493" y="9990628"/>
            <a:ext cx="3816108" cy="2569196"/>
          </a:xfrm>
          <a:prstGeom prst="rect">
            <a:avLst/>
          </a:prstGeom>
          <a:noFill/>
          <a:ln w="730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220" name="Picture 4" descr="https://lh3.googleusercontent.com/fQ9MMKGeg0LmBnoTE8fEztP4AQr6yZjokwXMSzvagzpEi0BQBftqCziRgOGV_70HXgEZoluwu7KSZRUHhB66rVn0h6zbu8OwYpITh35tEIxcso3sK9Djhn_rxma_Bvjhq36_pnb2C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3" y="3194468"/>
            <a:ext cx="11095846" cy="77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9652" y="2261905"/>
            <a:ext cx="1029437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"/>
            </a:pPr>
            <a:r>
              <a:rPr lang="en-US" sz="6600" b="1" dirty="0" smtClean="0">
                <a:latin typeface="+mj-lt"/>
              </a:rPr>
              <a:t>Pros</a:t>
            </a:r>
            <a:r>
              <a:rPr lang="en-US" sz="5400" dirty="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Detect everyday life objects through taken pictures.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Ex: Money, colors…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b="1" dirty="0" smtClean="0">
              <a:latin typeface="+mj-lt"/>
            </a:endParaRPr>
          </a:p>
          <a:p>
            <a:pPr marL="857250" indent="-857250">
              <a:buFont typeface="Wingdings" panose="05000000000000000000" pitchFamily="2" charset="2"/>
              <a:buChar char=""/>
            </a:pPr>
            <a:r>
              <a:rPr lang="en-US" sz="6600" b="1" dirty="0" smtClean="0">
                <a:latin typeface="+mj-lt"/>
              </a:rPr>
              <a:t>Cons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Poor performance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Detect object only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Cannot train to identify new object.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No Voice Control.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Only support English.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20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4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43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58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2" y="4002072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87445" y="5185538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3641" y="4647227"/>
            <a:ext cx="25839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78593" y="3216066"/>
            <a:ext cx="794948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Find Duplicated Persons By Faces in the Person Group 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34878" y="8949926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Display the result to user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1369289" y="9908159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34519" y="8488261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group duplicated persons into 1</a:t>
            </a:r>
            <a:endParaRPr lang="vi-VN" sz="6000" dirty="0">
              <a:latin typeface="+mj-lt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7894419" y="6348153"/>
            <a:ext cx="0" cy="2315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4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5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90468" y="4897394"/>
            <a:ext cx="4502110" cy="32827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8808637" y="3735859"/>
            <a:ext cx="6750760" cy="5715522"/>
            <a:chOff x="8808636" y="4028303"/>
            <a:chExt cx="6750760" cy="5715522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5643" y="4281657"/>
              <a:ext cx="6066202" cy="337575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9156799" y="6937890"/>
              <a:ext cx="5881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  <a:latin typeface="+mj-lt"/>
                </a:rPr>
                <a:t>Microsoft Cognitive Service</a:t>
              </a:r>
              <a:endParaRPr lang="vi-VN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710136" y="7777287"/>
              <a:ext cx="277531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Face - Verify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8637" y="8543496"/>
              <a:ext cx="675075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Verify whether one face belongs</a:t>
              </a:r>
            </a:p>
            <a:p>
              <a:pPr algn="ctr"/>
              <a:r>
                <a:rPr lang="en-US" dirty="0"/>
                <a:t>t</a:t>
              </a:r>
              <a:r>
                <a:rPr lang="en-US" dirty="0" smtClean="0"/>
                <a:t>o a person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808636" y="4028303"/>
              <a:ext cx="6750759" cy="5715522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56693" y="503777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740872" y="5793848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Face ID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40872" y="6462198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Group ID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40872" y="715825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Person 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6200023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5905285" y="6440179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8475455" y="5120069"/>
            <a:ext cx="4502110" cy="2686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867169" y="526045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8825859" y="6016522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Is Identical?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8825859" y="668487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781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8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38537"/>
              </p:ext>
            </p:extLst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26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274" y="2492286"/>
            <a:ext cx="13900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Confidence Research: </a:t>
            </a:r>
            <a:r>
              <a:rPr lang="en-US" sz="4000" dirty="0" smtClean="0"/>
              <a:t>Verifying 100 faces of a man model </a:t>
            </a:r>
            <a:endParaRPr lang="en-US" sz="40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561797" y="4777068"/>
          <a:ext cx="7793166" cy="6276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583"/>
                <a:gridCol w="3896583"/>
              </a:tblGrid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 – 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 – 0.9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0.7 – 0.8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55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0.6 – 0.7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31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 – 0.6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 anchor="ctr"/>
                </a:tc>
              </a:tr>
              <a:tr h="896698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 0.5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V="1">
            <a:off x="12694217" y="8049252"/>
            <a:ext cx="2262725" cy="220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360346" y="6670759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Matched Confidence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451189" y="7238432"/>
            <a:ext cx="3629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/>
              <a:t>0.65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6545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57884" y="2857692"/>
            <a:ext cx="9846159" cy="96967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7453" y="3022030"/>
            <a:ext cx="3258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Person List</a:t>
            </a:r>
            <a:endParaRPr lang="en-US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525440" y="9599542"/>
          <a:ext cx="4358362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0090906" y="9679798"/>
            <a:ext cx="1453394" cy="241577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525442" y="3797097"/>
          <a:ext cx="6537543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Ngọc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Hoàng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0040120" y="3970660"/>
            <a:ext cx="1560272" cy="23014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2149541" y="3949181"/>
            <a:ext cx="1732944" cy="232288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525440" y="6724934"/>
          <a:ext cx="8716724" cy="262574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79181"/>
                <a:gridCol w="2179181"/>
                <a:gridCol w="2179181"/>
                <a:gridCol w="2179181"/>
              </a:tblGrid>
              <a:tr h="262574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Hoàng</a:t>
                      </a:r>
                      <a:r>
                        <a:rPr lang="en-US" sz="3000" baseline="0" dirty="0" smtClean="0"/>
                        <a:t> </a:t>
                      </a:r>
                      <a:r>
                        <a:rPr lang="en-US" sz="3000" baseline="0" dirty="0" err="1" smtClean="0"/>
                        <a:t>Sơn</a:t>
                      </a:r>
                      <a:endParaRPr lang="en-US" sz="3000" dirty="0"/>
                    </a:p>
                  </a:txBody>
                  <a:tcPr marL="75518" marR="75518" marT="37759" marB="37759" anchor="ctr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 marL="75518" marR="75518" marT="37759" marB="37759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35" y="6820042"/>
            <a:ext cx="1790981" cy="23879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561" y="6808856"/>
            <a:ext cx="1807760" cy="2410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376" y="6808854"/>
            <a:ext cx="1796569" cy="23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5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1173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341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489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253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89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7130" y="6993427"/>
            <a:ext cx="104394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800" b="1" smtClean="0">
                <a:solidFill>
                  <a:schemeClr val="bg1"/>
                </a:solidFill>
                <a:latin typeface="Lato Regular"/>
                <a:cs typeface="Lato Regular"/>
              </a:rPr>
              <a:t>Kiều Trọng Khánh</a:t>
            </a:r>
            <a:endParaRPr lang="en-US" sz="8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7130" y="5647353"/>
            <a:ext cx="3704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>
                <a:solidFill>
                  <a:schemeClr val="bg1"/>
                </a:solidFill>
                <a:latin typeface="Lato Light"/>
                <a:cs typeface="Lato Light"/>
              </a:rPr>
              <a:t>Supervisor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40235" y="5226789"/>
            <a:ext cx="11430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smtClean="0">
                <a:latin typeface="+mj-lt"/>
              </a:rPr>
              <a:t>Phan Trung Thành (Leader)</a:t>
            </a:r>
          </a:p>
          <a:p>
            <a:pPr algn="r"/>
            <a:r>
              <a:rPr lang="en-US" sz="6000" smtClean="0">
                <a:latin typeface="+mj-lt"/>
              </a:rPr>
              <a:t>Nguyễn Vũ Hoàng Sơn</a:t>
            </a:r>
          </a:p>
          <a:p>
            <a:pPr algn="r"/>
            <a:r>
              <a:rPr lang="en-US" sz="6000" smtClean="0">
                <a:latin typeface="+mj-lt"/>
              </a:rPr>
              <a:t>Võ Hà Quân</a:t>
            </a:r>
          </a:p>
          <a:p>
            <a:pPr algn="r"/>
            <a:r>
              <a:rPr lang="en-US" sz="6000" smtClean="0">
                <a:latin typeface="+mj-lt"/>
              </a:rPr>
              <a:t>Nguyễn Cao Duy (Dropped Out)</a:t>
            </a:r>
            <a:endParaRPr lang="vi-VN" sz="6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83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29652" y="2261905"/>
            <a:ext cx="102943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smtClean="0">
                <a:latin typeface="+mj-lt"/>
              </a:rPr>
              <a:t>Pros</a:t>
            </a:r>
            <a:r>
              <a:rPr lang="en-US" sz="540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High accuracy.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Can identify various things.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smtClean="0">
                <a:latin typeface="+mj-lt"/>
              </a:rPr>
              <a:t>Control through interact with volunteer.</a:t>
            </a:r>
            <a:endParaRPr lang="vi-VN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25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92494" y="48362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6" y="4408474"/>
            <a:ext cx="3642521" cy="795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4293" y="4215894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Sort</a:t>
            </a:r>
            <a:endParaRPr lang="en-US" sz="3200" b="1" dirty="0"/>
          </a:p>
        </p:txBody>
      </p:sp>
      <p:sp>
        <p:nvSpPr>
          <p:cNvPr id="32" name="Rectangle 31"/>
          <p:cNvSpPr/>
          <p:nvPr/>
        </p:nvSpPr>
        <p:spPr>
          <a:xfrm>
            <a:off x="6004694" y="2507156"/>
            <a:ext cx="4347120" cy="50133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037106" y="2622029"/>
            <a:ext cx="22797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Person List</a:t>
            </a:r>
            <a:endParaRPr lang="en-US" sz="3000" b="1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240585" y="3268360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7330502" y="3295255"/>
            <a:ext cx="728119" cy="1210250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6240585" y="4646853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7330755" y="4683814"/>
            <a:ext cx="820584" cy="12103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8263595" y="4682455"/>
            <a:ext cx="902969" cy="121036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240585" y="6037847"/>
          <a:ext cx="3947656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Hoàng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Sơn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31" y="6082420"/>
            <a:ext cx="907771" cy="12103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6082043"/>
            <a:ext cx="907771" cy="1210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610" y="6082043"/>
            <a:ext cx="907771" cy="12103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8074" y="5290163"/>
            <a:ext cx="2629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System</a:t>
            </a:r>
            <a:endParaRPr lang="vi-VN" sz="3200" b="1" dirty="0">
              <a:latin typeface="+mj-l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540894" y="49886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282571" y="3219383"/>
            <a:ext cx="4347120" cy="3436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2. Select each face of each person to compare with other persons.</a:t>
            </a:r>
            <a:endParaRPr lang="en-US" sz="3200" b="1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840094" y="5014043"/>
            <a:ext cx="15201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60448" y="3049305"/>
            <a:ext cx="4667568" cy="25974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7002" y="5705231"/>
            <a:ext cx="583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Microsoft Cognitive Service</a:t>
            </a:r>
            <a:endParaRPr lang="vi-VN" sz="3200" b="1" dirty="0">
              <a:latin typeface="+mj-lt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282861" y="1920843"/>
            <a:ext cx="0" cy="1128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7808280" y="1935356"/>
            <a:ext cx="15043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7807553" y="1920842"/>
            <a:ext cx="2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778527" y="3241642"/>
            <a:ext cx="7521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94786" y="1232736"/>
            <a:ext cx="5466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4. Verify faces and persons</a:t>
            </a:r>
            <a:endParaRPr lang="en-US" sz="32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3065475" y="6135804"/>
            <a:ext cx="0" cy="222712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58408" y="8362926"/>
            <a:ext cx="18448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1525066" y="6351562"/>
            <a:ext cx="0" cy="2011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491590" y="7684759"/>
            <a:ext cx="8015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5. Return </a:t>
            </a:r>
            <a:r>
              <a:rPr lang="en-US" sz="3200" b="1" dirty="0" err="1" smtClean="0"/>
              <a:t>IsIdentical</a:t>
            </a:r>
            <a:r>
              <a:rPr lang="en-US" sz="3200" b="1" dirty="0" smtClean="0"/>
              <a:t> &amp; Confidence Value</a:t>
            </a:r>
            <a:endParaRPr lang="en-US" sz="3200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675274" y="11737208"/>
            <a:ext cx="23709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94" y="10822808"/>
            <a:ext cx="1828800" cy="18288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661140" y="6135804"/>
            <a:ext cx="0" cy="5626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756881" y="10986754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6. Process</a:t>
            </a:r>
            <a:endParaRPr lang="en-US" sz="3200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247" y="10284819"/>
            <a:ext cx="2780959" cy="2780959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>
            <a:off x="6083741" y="11737208"/>
            <a:ext cx="66924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79324" y="11062954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7. Display result</a:t>
            </a:r>
            <a:endParaRPr lang="en-US" sz="32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13697338" y="12704816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</a:t>
            </a:r>
            <a:endParaRPr lang="en-US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6730439" y="3920815"/>
            <a:ext cx="17556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3. Send </a:t>
            </a:r>
          </a:p>
          <a:p>
            <a:pPr algn="ctr"/>
            <a:r>
              <a:rPr lang="en-US" sz="3200" b="1" dirty="0" smtClean="0"/>
              <a:t>data</a:t>
            </a:r>
            <a:endParaRPr lang="en-US" sz="3200" b="1" dirty="0"/>
          </a:p>
        </p:txBody>
      </p:sp>
      <p:sp>
        <p:nvSpPr>
          <p:cNvPr id="50" name="Rectangle 49"/>
          <p:cNvSpPr/>
          <p:nvPr/>
        </p:nvSpPr>
        <p:spPr>
          <a:xfrm>
            <a:off x="15829112" y="9428307"/>
            <a:ext cx="4347120" cy="3936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7321586" y="9503738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Result</a:t>
            </a:r>
            <a:endParaRPr lang="en-US" sz="3000" b="1" dirty="0"/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/>
          </p:nvPr>
        </p:nvGraphicFramePr>
        <p:xfrm>
          <a:off x="16192003" y="10200869"/>
          <a:ext cx="1956358" cy="128644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78179"/>
                <a:gridCol w="978179"/>
              </a:tblGrid>
              <a:tr h="128644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Hoàng</a:t>
                      </a:r>
                      <a:endParaRPr lang="en-US" sz="1500" dirty="0"/>
                    </a:p>
                  </a:txBody>
                  <a:tcPr marL="40942" marR="40942" marT="20471" marB="20471" anchor="ctr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40942" marR="40942" marT="20471" marB="20471"/>
                </a:tc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5" t="14546" r="28357" b="66818"/>
          <a:stretch/>
        </p:blipFill>
        <p:spPr>
          <a:xfrm>
            <a:off x="17281920" y="10227764"/>
            <a:ext cx="728119" cy="1210250"/>
          </a:xfrm>
          <a:prstGeom prst="rect">
            <a:avLst/>
          </a:prstGeom>
        </p:spPr>
      </p:pic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16192003" y="11579362"/>
          <a:ext cx="2960742" cy="129792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86914"/>
                <a:gridCol w="986914"/>
                <a:gridCol w="986914"/>
              </a:tblGrid>
              <a:tr h="12979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 smtClean="0"/>
                        <a:t>Ngọc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baseline="0" dirty="0" err="1" smtClean="0"/>
                        <a:t>Hoàng</a:t>
                      </a:r>
                      <a:endParaRPr lang="en-US" sz="1700" dirty="0"/>
                    </a:p>
                  </a:txBody>
                  <a:tcPr marL="41308" marR="41308" marT="20654" marB="20654" anchor="ctr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41308" marR="41308" marT="20654" marB="20654"/>
                </a:tc>
              </a:tr>
            </a:tbl>
          </a:graphicData>
        </a:graphic>
      </p:graphicFrame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1" t="5511" r="20777" b="24442"/>
          <a:stretch/>
        </p:blipFill>
        <p:spPr>
          <a:xfrm>
            <a:off x="17282173" y="11616323"/>
            <a:ext cx="820584" cy="12103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11637" r="20296" b="12901"/>
          <a:stretch/>
        </p:blipFill>
        <p:spPr>
          <a:xfrm>
            <a:off x="18215013" y="11614964"/>
            <a:ext cx="902969" cy="121036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5981513" y="10109073"/>
            <a:ext cx="3982888" cy="307427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2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5594682" y="3232113"/>
            <a:ext cx="5686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mtClean="0">
                <a:latin typeface="+mj-lt"/>
              </a:rPr>
              <a:t>How much is  it?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</a:t>
            </a:r>
            <a:r>
              <a:rPr lang="en-US" sz="6000" smtClean="0">
                <a:latin typeface="+mj-lt"/>
              </a:rPr>
              <a:t>. </a:t>
            </a:r>
            <a:r>
              <a:rPr lang="en-US" sz="6000" smtClean="0">
                <a:latin typeface="+mj-lt"/>
              </a:rPr>
              <a:t>Quan</a:t>
            </a:r>
            <a:endParaRPr lang="vi-VN" sz="6000" dirty="0">
              <a:latin typeface="+mj-lt"/>
            </a:endParaRP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15" y="6685452"/>
            <a:ext cx="8387340" cy="3766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13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037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6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87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15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09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Detect Object </a:t>
            </a:r>
            <a:endParaRPr lang="vi-VN" sz="6000" dirty="0"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775432" y="2847159"/>
            <a:ext cx="5056340" cy="378565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Describe information </a:t>
            </a:r>
            <a:r>
              <a:rPr lang="en-US" sz="6000" dirty="0" smtClean="0">
                <a:latin typeface="+mj-lt"/>
              </a:rPr>
              <a:t>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19303602" y="6632811"/>
            <a:ext cx="0" cy="15469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07001" y="8580027"/>
            <a:ext cx="6193202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</a:t>
            </a:r>
            <a:r>
              <a:rPr lang="en-US" sz="6000" smtClean="0">
                <a:latin typeface="+mj-lt"/>
              </a:rPr>
              <a:t>know what it is</a:t>
            </a:r>
            <a:endParaRPr lang="vi-VN" sz="6000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16879" y="8793387"/>
            <a:ext cx="6800857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+mj-lt"/>
              </a:rPr>
              <a:t>Blind can do right thing with it</a:t>
            </a:r>
            <a:endParaRPr lang="vi-VN" sz="6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08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738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92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3060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Problems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8" name="Picture 4" descr="Kết quả hình ảnh cho be my ey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r="13846" b="15555"/>
          <a:stretch/>
        </p:blipFill>
        <p:spPr bwMode="auto">
          <a:xfrm>
            <a:off x="1705754" y="3332469"/>
            <a:ext cx="7285703" cy="672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29652" y="2261905"/>
            <a:ext cx="10294374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C"/>
            </a:pPr>
            <a:r>
              <a:rPr lang="en-US" sz="6600" b="1" dirty="0" smtClean="0">
                <a:latin typeface="+mj-lt"/>
              </a:rPr>
              <a:t>Pros</a:t>
            </a:r>
            <a:r>
              <a:rPr lang="en-US" sz="5400" dirty="0" smtClean="0">
                <a:latin typeface="+mj-lt"/>
              </a:rPr>
              <a:t>: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High accuracy.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Can identify various things.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Control through interact with volunteer.</a:t>
            </a:r>
          </a:p>
          <a:p>
            <a:pPr lvl="1"/>
            <a:endParaRPr lang="en-US" sz="4800" dirty="0" smtClean="0">
              <a:latin typeface="+mj-lt"/>
            </a:endParaRPr>
          </a:p>
          <a:p>
            <a:pPr marL="857250" lvl="0" indent="-857250">
              <a:buFont typeface="Wingdings" panose="05000000000000000000" pitchFamily="2" charset="2"/>
              <a:buChar char=""/>
            </a:pPr>
            <a:r>
              <a:rPr lang="en-US" sz="6600" b="1" dirty="0" smtClean="0">
                <a:solidFill>
                  <a:srgbClr val="445469"/>
                </a:solidFill>
                <a:latin typeface="Lato"/>
              </a:rPr>
              <a:t>Cons:</a:t>
            </a:r>
            <a:endParaRPr lang="en-US" sz="6600" b="1" dirty="0">
              <a:solidFill>
                <a:srgbClr val="445469"/>
              </a:solidFill>
              <a:latin typeface="Lato"/>
            </a:endParaRP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Always need volunteers.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No Voice control.</a:t>
            </a:r>
          </a:p>
          <a:p>
            <a:pPr marL="1600017" lvl="1" indent="-685800">
              <a:buFont typeface="Arial" panose="020B0604020202020204" pitchFamily="34" charset="0"/>
              <a:buChar char="•"/>
            </a:pPr>
            <a:r>
              <a:rPr lang="en-US" sz="4800" dirty="0" smtClean="0">
                <a:latin typeface="+mj-lt"/>
              </a:rPr>
              <a:t>Security problems.</a:t>
            </a:r>
            <a:endParaRPr lang="vi-VN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88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732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5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0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78" y="4306534"/>
            <a:ext cx="2282961" cy="18674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938" y="2796257"/>
            <a:ext cx="6630566" cy="19401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97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08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93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0723" y="3735999"/>
            <a:ext cx="12447638" cy="1808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colors,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1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0723" y="3735999"/>
            <a:ext cx="124476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colors,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Custom training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8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Detect </a:t>
            </a:r>
            <a:r>
              <a:rPr lang="en-US" sz="5400">
                <a:latin typeface="+mj-lt"/>
              </a:rPr>
              <a:t>f</a:t>
            </a:r>
            <a:r>
              <a:rPr lang="en-US" sz="5400" smtClean="0">
                <a:latin typeface="+mj-lt"/>
              </a:rPr>
              <a:t>aces, colors,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Custom training</a:t>
            </a:r>
            <a:endParaRPr lang="en-US" sz="5400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smtClean="0">
                <a:latin typeface="+mj-lt"/>
              </a:rPr>
              <a:t>Search images</a:t>
            </a:r>
            <a:endParaRPr lang="en-US" sz="5400" dirty="0" smtClean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5524378"/>
            <a:ext cx="9391579" cy="2748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07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8477" y="2000594"/>
            <a:ext cx="65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it works?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267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76348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Our Solution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64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1" y="4319587"/>
            <a:ext cx="7620000" cy="507682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0559845" y="6135329"/>
            <a:ext cx="2802194" cy="1238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633" y="4172103"/>
            <a:ext cx="8243486" cy="52243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88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69" y="3460267"/>
            <a:ext cx="17334373" cy="6265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20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0" y="3145427"/>
            <a:ext cx="14417981" cy="84268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399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4424517"/>
            <a:ext cx="21633581" cy="6354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9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05395" y="4161041"/>
            <a:ext cx="11473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</a:t>
            </a:r>
            <a:r>
              <a:rPr lang="en-US" sz="8000" smtClean="0">
                <a:latin typeface="+mj-lt"/>
              </a:rPr>
              <a:t>can Clarifai service </a:t>
            </a:r>
            <a:br>
              <a:rPr lang="en-US" sz="8000" smtClean="0">
                <a:latin typeface="+mj-lt"/>
              </a:rPr>
            </a:br>
            <a:r>
              <a:rPr lang="en-US" sz="8000" smtClean="0">
                <a:latin typeface="+mj-lt"/>
              </a:rPr>
              <a:t>recognitive a things </a:t>
            </a:r>
            <a:r>
              <a:rPr lang="en-US" sz="8000" dirty="0" smtClean="0">
                <a:latin typeface="+mj-lt"/>
              </a:rPr>
              <a:t>?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12" y="7768814"/>
            <a:ext cx="9391579" cy="2748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260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57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5564" y="4257698"/>
            <a:ext cx="6051657" cy="180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4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5564" y="4257698"/>
            <a:ext cx="82830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0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94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35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36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4132863" cy="1710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1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21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46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397" y="4210148"/>
            <a:ext cx="51603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Model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Concept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smtClean="0">
                <a:latin typeface="+mj-lt"/>
              </a:rPr>
              <a:t>Input</a:t>
            </a:r>
            <a:endParaRPr lang="en-US" sz="8000" dirty="0" smtClean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09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8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4" y="3368226"/>
            <a:ext cx="5971803" cy="4857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44" y="8537863"/>
            <a:ext cx="5971803" cy="4860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129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4" y="3368226"/>
            <a:ext cx="5971803" cy="4857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44" y="8537863"/>
            <a:ext cx="5971803" cy="48604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38551" y="5045146"/>
            <a:ext cx="15639099" cy="1808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Model have unique Model 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28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4" y="3368226"/>
            <a:ext cx="5971803" cy="4857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44" y="8537863"/>
            <a:ext cx="5971803" cy="48604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38551" y="5045146"/>
            <a:ext cx="156390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Group </a:t>
            </a:r>
            <a:r>
              <a:rPr lang="en-US" sz="6600">
                <a:latin typeface="+mj-lt"/>
              </a:rPr>
              <a:t>input(eg. images) </a:t>
            </a:r>
            <a:r>
              <a:rPr lang="en-US" sz="6600" smtClean="0">
                <a:latin typeface="+mj-lt"/>
              </a:rPr>
              <a:t>to </a:t>
            </a:r>
            <a:r>
              <a:rPr lang="en-US" sz="6600">
                <a:latin typeface="+mj-lt"/>
              </a:rPr>
              <a:t>predictions </a:t>
            </a:r>
            <a:endParaRPr lang="en-US" sz="660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7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2557" y="2261905"/>
            <a:ext cx="2978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Model</a:t>
            </a:r>
            <a:endParaRPr lang="vi-VN" sz="80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44" y="3368226"/>
            <a:ext cx="5971803" cy="4857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644" y="8537863"/>
            <a:ext cx="5971803" cy="48604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38551" y="5045146"/>
            <a:ext cx="156390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Model have unique Model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Group </a:t>
            </a:r>
            <a:r>
              <a:rPr lang="en-US" sz="6600">
                <a:latin typeface="+mj-lt"/>
              </a:rPr>
              <a:t>input(eg. images) </a:t>
            </a:r>
            <a:r>
              <a:rPr lang="en-US" sz="6600" smtClean="0">
                <a:latin typeface="+mj-lt"/>
              </a:rPr>
              <a:t>to </a:t>
            </a:r>
            <a:r>
              <a:rPr lang="en-US" sz="6600">
                <a:latin typeface="+mj-lt"/>
              </a:rPr>
              <a:t>predictions </a:t>
            </a:r>
            <a:endParaRPr lang="en-US" sz="660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600" smtClean="0">
                <a:latin typeface="+mj-lt"/>
              </a:rPr>
              <a:t>Unique </a:t>
            </a:r>
            <a:r>
              <a:rPr lang="en-US" sz="6600">
                <a:latin typeface="+mj-lt"/>
              </a:rPr>
              <a:t>set of </a:t>
            </a:r>
            <a:r>
              <a:rPr lang="en-US" sz="6600" smtClean="0">
                <a:latin typeface="+mj-lt"/>
              </a:rPr>
              <a:t>outputs(eg. Dog, Cat)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464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1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3" y="546215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27729" y="2678028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1350" y="326925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</a:t>
            </a:r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2809904" y="4492659"/>
            <a:ext cx="2292989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</p:cNvCxnSpPr>
          <p:nvPr/>
        </p:nvCxnSpPr>
        <p:spPr>
          <a:xfrm>
            <a:off x="5102893" y="4492659"/>
            <a:ext cx="660598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4"/>
          </p:cNvCxnSpPr>
          <p:nvPr/>
        </p:nvCxnSpPr>
        <p:spPr>
          <a:xfrm>
            <a:off x="5102893" y="4492659"/>
            <a:ext cx="3459216" cy="26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67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3" y="546215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27729" y="2678028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1350" y="326925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</a:t>
            </a:r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2809904" y="4492659"/>
            <a:ext cx="2292989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</p:cNvCxnSpPr>
          <p:nvPr/>
        </p:nvCxnSpPr>
        <p:spPr>
          <a:xfrm>
            <a:off x="5102893" y="4492659"/>
            <a:ext cx="660598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4"/>
          </p:cNvCxnSpPr>
          <p:nvPr/>
        </p:nvCxnSpPr>
        <p:spPr>
          <a:xfrm>
            <a:off x="5102893" y="4492659"/>
            <a:ext cx="3459216" cy="26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86753" y="5144522"/>
            <a:ext cx="9777035" cy="1652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>
                <a:latin typeface="+mj-lt"/>
              </a:rPr>
              <a:t>a </a:t>
            </a:r>
            <a:r>
              <a:rPr lang="en-US" sz="6000" smtClean="0">
                <a:latin typeface="+mj-lt"/>
              </a:rPr>
              <a:t>unique Model</a:t>
            </a:r>
            <a:endParaRPr lang="en-US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86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3" y="546215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27729" y="2678028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1350" y="326925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</a:t>
            </a:r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2809904" y="4492659"/>
            <a:ext cx="2292989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</p:cNvCxnSpPr>
          <p:nvPr/>
        </p:nvCxnSpPr>
        <p:spPr>
          <a:xfrm>
            <a:off x="5102893" y="4492659"/>
            <a:ext cx="660598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4"/>
          </p:cNvCxnSpPr>
          <p:nvPr/>
        </p:nvCxnSpPr>
        <p:spPr>
          <a:xfrm>
            <a:off x="5102893" y="4492659"/>
            <a:ext cx="3459216" cy="26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86753" y="5144522"/>
            <a:ext cx="100751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>
                <a:latin typeface="+mj-lt"/>
              </a:rPr>
              <a:t>a </a:t>
            </a:r>
            <a:r>
              <a:rPr lang="en-US" sz="6000" smtClean="0">
                <a:latin typeface="+mj-lt"/>
              </a:rPr>
              <a:t>unique Model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</a:t>
            </a:r>
            <a:r>
              <a:rPr lang="en-US" sz="6000">
                <a:latin typeface="+mj-lt"/>
              </a:rPr>
              <a:t>unique </a:t>
            </a:r>
            <a:r>
              <a:rPr lang="en-US" sz="6000" smtClean="0">
                <a:latin typeface="+mj-lt"/>
              </a:rPr>
              <a:t>Concept ID</a:t>
            </a:r>
            <a:endParaRPr lang="en-US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61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3" y="546215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27729" y="2678028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1350" y="326925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</a:t>
            </a:r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2809904" y="4492659"/>
            <a:ext cx="2292989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</p:cNvCxnSpPr>
          <p:nvPr/>
        </p:nvCxnSpPr>
        <p:spPr>
          <a:xfrm>
            <a:off x="5102893" y="4492659"/>
            <a:ext cx="660598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4"/>
          </p:cNvCxnSpPr>
          <p:nvPr/>
        </p:nvCxnSpPr>
        <p:spPr>
          <a:xfrm>
            <a:off x="5102893" y="4492659"/>
            <a:ext cx="3459216" cy="26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86753" y="5144522"/>
            <a:ext cx="1007519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>
                <a:latin typeface="+mj-lt"/>
              </a:rPr>
              <a:t>a </a:t>
            </a:r>
            <a:r>
              <a:rPr lang="en-US" sz="6000" smtClean="0">
                <a:latin typeface="+mj-lt"/>
              </a:rPr>
              <a:t>unique Model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</a:t>
            </a:r>
            <a:r>
              <a:rPr lang="en-US" sz="6000">
                <a:latin typeface="+mj-lt"/>
              </a:rPr>
              <a:t>unique </a:t>
            </a:r>
            <a:r>
              <a:rPr lang="en-US" sz="6000" smtClean="0">
                <a:latin typeface="+mj-lt"/>
              </a:rPr>
              <a:t>Concept ID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</a:t>
            </a:r>
            <a:r>
              <a:rPr lang="en-US" sz="6000">
                <a:latin typeface="+mj-lt"/>
              </a:rPr>
              <a:t>, </a:t>
            </a:r>
            <a:r>
              <a:rPr lang="en-US" sz="6000" smtClean="0">
                <a:latin typeface="+mj-lt"/>
              </a:rPr>
              <a:t>Description</a:t>
            </a:r>
            <a:endParaRPr lang="en-US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53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38797" y="2261905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Concept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3" y="546215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27729" y="2678028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1350" y="3269253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Concept</a:t>
            </a:r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2809904" y="4492659"/>
            <a:ext cx="2292989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</p:cNvCxnSpPr>
          <p:nvPr/>
        </p:nvCxnSpPr>
        <p:spPr>
          <a:xfrm>
            <a:off x="5102893" y="4492659"/>
            <a:ext cx="660598" cy="249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4"/>
          </p:cNvCxnSpPr>
          <p:nvPr/>
        </p:nvCxnSpPr>
        <p:spPr>
          <a:xfrm>
            <a:off x="5102893" y="4492659"/>
            <a:ext cx="3459216" cy="268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586753" y="5144522"/>
            <a:ext cx="12853199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</a:t>
            </a:r>
            <a:r>
              <a:rPr lang="en-US" sz="6000">
                <a:latin typeface="+mj-lt"/>
              </a:rPr>
              <a:t>a </a:t>
            </a:r>
            <a:r>
              <a:rPr lang="en-US" sz="6000" smtClean="0">
                <a:latin typeface="+mj-lt"/>
              </a:rPr>
              <a:t>unique Model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</a:t>
            </a:r>
            <a:r>
              <a:rPr lang="en-US" sz="6000">
                <a:latin typeface="+mj-lt"/>
              </a:rPr>
              <a:t>unique </a:t>
            </a:r>
            <a:r>
              <a:rPr lang="en-US" sz="6000" smtClean="0">
                <a:latin typeface="+mj-lt"/>
              </a:rPr>
              <a:t>Concept ID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</a:t>
            </a:r>
            <a:r>
              <a:rPr lang="en-US" sz="6000" smtClean="0">
                <a:latin typeface="+mj-lt"/>
              </a:rPr>
              <a:t>to 10 concepts(free plan)</a:t>
            </a:r>
            <a:endParaRPr lang="vi-VN" sz="6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503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2615" y="2000594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46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22615" y="2000594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86" y="292362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85279" y="11187667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48" y="1177181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cxnSp>
        <p:nvCxnSpPr>
          <p:cNvPr id="14" name="Straight Arrow Connector 13"/>
          <p:cNvCxnSpPr>
            <a:stCxn id="6" idx="0"/>
          </p:cNvCxnSpPr>
          <p:nvPr/>
        </p:nvCxnSpPr>
        <p:spPr>
          <a:xfrm flipH="1" flipV="1">
            <a:off x="2685279" y="8972550"/>
            <a:ext cx="2175164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</p:cNvCxnSpPr>
          <p:nvPr/>
        </p:nvCxnSpPr>
        <p:spPr>
          <a:xfrm flipV="1">
            <a:off x="4860443" y="8972550"/>
            <a:ext cx="605293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</p:cNvCxnSpPr>
          <p:nvPr/>
        </p:nvCxnSpPr>
        <p:spPr>
          <a:xfrm flipH="1" flipV="1">
            <a:off x="2999990" y="7115175"/>
            <a:ext cx="1860453" cy="40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67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22615" y="2000594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86" y="292362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85279" y="11187667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48" y="1177181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4451" y="3708697"/>
            <a:ext cx="8919429" cy="1652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smtClean="0">
                <a:latin typeface="+mj-lt"/>
              </a:rPr>
              <a:t>Have a </a:t>
            </a:r>
            <a:r>
              <a:rPr lang="en-US" sz="6000">
                <a:latin typeface="+mj-lt"/>
              </a:rPr>
              <a:t>unique </a:t>
            </a:r>
            <a:r>
              <a:rPr lang="en-US" sz="6000" smtClean="0">
                <a:latin typeface="+mj-lt"/>
              </a:rPr>
              <a:t>Input ID</a:t>
            </a:r>
            <a:endParaRPr lang="en-US" sz="6000" dirty="0">
              <a:latin typeface="+mj-lt"/>
            </a:endParaRPr>
          </a:p>
        </p:txBody>
      </p:sp>
      <p:cxnSp>
        <p:nvCxnSpPr>
          <p:cNvPr id="14" name="Straight Arrow Connector 13"/>
          <p:cNvCxnSpPr>
            <a:stCxn id="6" idx="0"/>
          </p:cNvCxnSpPr>
          <p:nvPr/>
        </p:nvCxnSpPr>
        <p:spPr>
          <a:xfrm flipH="1" flipV="1">
            <a:off x="2685279" y="8972550"/>
            <a:ext cx="2175164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</p:cNvCxnSpPr>
          <p:nvPr/>
        </p:nvCxnSpPr>
        <p:spPr>
          <a:xfrm flipV="1">
            <a:off x="4860443" y="8972550"/>
            <a:ext cx="605293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</p:cNvCxnSpPr>
          <p:nvPr/>
        </p:nvCxnSpPr>
        <p:spPr>
          <a:xfrm flipH="1" flipV="1">
            <a:off x="2999990" y="7115175"/>
            <a:ext cx="1860453" cy="40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6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22615" y="2000594"/>
            <a:ext cx="24673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smtClean="0">
                <a:latin typeface="+mj-lt"/>
              </a:rPr>
              <a:t>Input</a:t>
            </a:r>
            <a:endParaRPr lang="vi-VN" sz="8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86" y="2923624"/>
            <a:ext cx="8905154" cy="724786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685279" y="11187667"/>
            <a:ext cx="4350327" cy="18146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55148" y="11771816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524451" y="3708697"/>
            <a:ext cx="128980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smtClean="0">
                <a:latin typeface="+mj-lt"/>
              </a:rPr>
              <a:t>Have a </a:t>
            </a:r>
            <a:r>
              <a:rPr lang="en-US" sz="6000">
                <a:latin typeface="+mj-lt"/>
              </a:rPr>
              <a:t>unique </a:t>
            </a:r>
            <a:r>
              <a:rPr lang="en-US" sz="6000" smtClean="0">
                <a:latin typeface="+mj-lt"/>
              </a:rPr>
              <a:t>Input ID</a:t>
            </a:r>
            <a:endParaRPr lang="en-US" sz="6000" dirty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smtClean="0">
                <a:latin typeface="+mj-lt"/>
              </a:rPr>
              <a:t>Have </a:t>
            </a:r>
            <a:r>
              <a:rPr lang="en-US" sz="6000" dirty="0" smtClean="0">
                <a:latin typeface="+mj-lt"/>
              </a:rPr>
              <a:t>up </a:t>
            </a:r>
            <a:r>
              <a:rPr lang="en-US" sz="6000" smtClean="0">
                <a:latin typeface="+mj-lt"/>
              </a:rPr>
              <a:t>to 10000 inputs(free plan)</a:t>
            </a:r>
            <a:endParaRPr lang="vi-VN" sz="6000" dirty="0">
              <a:latin typeface="+mj-lt"/>
            </a:endParaRPr>
          </a:p>
        </p:txBody>
      </p:sp>
      <p:cxnSp>
        <p:nvCxnSpPr>
          <p:cNvPr id="14" name="Straight Arrow Connector 13"/>
          <p:cNvCxnSpPr>
            <a:stCxn id="6" idx="0"/>
          </p:cNvCxnSpPr>
          <p:nvPr/>
        </p:nvCxnSpPr>
        <p:spPr>
          <a:xfrm flipH="1" flipV="1">
            <a:off x="2685279" y="8972550"/>
            <a:ext cx="2175164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0"/>
          </p:cNvCxnSpPr>
          <p:nvPr/>
        </p:nvCxnSpPr>
        <p:spPr>
          <a:xfrm flipV="1">
            <a:off x="4860443" y="8972550"/>
            <a:ext cx="605293" cy="221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</p:cNvCxnSpPr>
          <p:nvPr/>
        </p:nvCxnSpPr>
        <p:spPr>
          <a:xfrm flipH="1" flipV="1">
            <a:off x="2999990" y="7115175"/>
            <a:ext cx="1860453" cy="407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55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44113" y="8771394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2" name="Group 25554"/>
          <p:cNvGrpSpPr/>
          <p:nvPr/>
        </p:nvGrpSpPr>
        <p:grpSpPr>
          <a:xfrm>
            <a:off x="14210813" y="4909836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6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7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6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Create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33101" y="540571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45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18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77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46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584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8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690413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Concept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09242" y="3967316"/>
            <a:ext cx="6051176" cy="86330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116757" y="5502918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2" name="Straight Connector 21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464962" y="1043777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337423" y="6389361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</a:t>
            </a:r>
            <a:r>
              <a:rPr lang="en-US" smtClean="0">
                <a:latin typeface="+mj-lt"/>
              </a:rPr>
              <a:t>Create Concept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70746" y="10779369"/>
            <a:ext cx="2891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3</a:t>
            </a:r>
            <a:r>
              <a:rPr lang="en-US" smtClean="0">
                <a:latin typeface="+mj-lt"/>
              </a:rPr>
              <a:t>. </a:t>
            </a:r>
            <a:r>
              <a:rPr lang="en-US" smtClean="0">
                <a:solidFill>
                  <a:srgbClr val="FF0000"/>
                </a:solidFill>
                <a:latin typeface="+mj-lt"/>
              </a:rPr>
              <a:t>Concept information</a:t>
            </a:r>
            <a:endParaRPr lang="vi-VN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681665" y="3967317"/>
            <a:ext cx="6051176" cy="8633012"/>
          </a:xfrm>
          <a:prstGeom prst="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681665" y="5197546"/>
            <a:ext cx="6051176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851811" y="419771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46105" y="5530627"/>
            <a:ext cx="5343123" cy="5848907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/>
          <p:cNvSpPr txBox="1"/>
          <p:nvPr/>
        </p:nvSpPr>
        <p:spPr>
          <a:xfrm>
            <a:off x="19569686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264568" y="6756705"/>
            <a:ext cx="35846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Name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046105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67654" y="7960657"/>
            <a:ext cx="1852123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Name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01948" y="8799218"/>
            <a:ext cx="2682207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Description</a:t>
            </a:r>
            <a:endParaRPr lang="vi-VN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48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28303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933101" y="7442368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0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29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7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1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705754" y="1108042"/>
            <a:ext cx="416941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Solution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02" y="4419696"/>
            <a:ext cx="3770789" cy="349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315" y="4685165"/>
            <a:ext cx="3490527" cy="3490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8077" y="8771394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Person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3041" y="8771393"/>
            <a:ext cx="3801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Identify Objects</a:t>
            </a:r>
            <a:endParaRPr lang="vi-VN" sz="4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58532" y="8771393"/>
            <a:ext cx="32960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Voice Control</a:t>
            </a:r>
            <a:endParaRPr lang="vi-VN" sz="40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1" y="4453743"/>
            <a:ext cx="3697226" cy="34224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4113" y="8771394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Training</a:t>
            </a:r>
            <a:endParaRPr lang="vi-VN" sz="4000" dirty="0">
              <a:latin typeface="+mj-lt"/>
            </a:endParaRPr>
          </a:p>
        </p:txBody>
      </p:sp>
      <p:grpSp>
        <p:nvGrpSpPr>
          <p:cNvPr id="17" name="Group 25554"/>
          <p:cNvGrpSpPr/>
          <p:nvPr/>
        </p:nvGrpSpPr>
        <p:grpSpPr>
          <a:xfrm>
            <a:off x="14210813" y="4909836"/>
            <a:ext cx="2281894" cy="3000386"/>
            <a:chOff x="0" y="0"/>
            <a:chExt cx="3424644" cy="4502949"/>
          </a:xfrm>
          <a:solidFill>
            <a:schemeClr val="tx1">
              <a:lumMod val="50000"/>
            </a:schemeClr>
          </a:solidFill>
        </p:grpSpPr>
        <p:sp>
          <p:nvSpPr>
            <p:cNvPr id="18" name="Shape 25552"/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  <p:sp>
          <p:nvSpPr>
            <p:cNvPr id="19" name="Shape 25553"/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/>
              <a:endParaRPr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8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8556977" y="926895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4" name="Straight Connector 43"/>
          <p:cNvCxnSpPr/>
          <p:nvPr/>
        </p:nvCxnSpPr>
        <p:spPr>
          <a:xfrm>
            <a:off x="18556977" y="1012412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9489361" y="930426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18" y="10360497"/>
            <a:ext cx="2011485" cy="118563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76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530217" y="1193742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367050" y="1113872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700870" y="12279019"/>
            <a:ext cx="2061126" cy="584775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Input ID</a:t>
            </a:r>
            <a:endParaRPr lang="vi-VN" sz="32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556977" y="926895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56977" y="1012412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489361" y="930426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18" y="1036049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40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565936" y="7650816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116757" y="5502919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1" name="Straight Connector 20"/>
          <p:cNvCxnSpPr/>
          <p:nvPr/>
        </p:nvCxnSpPr>
        <p:spPr>
          <a:xfrm>
            <a:off x="8116757" y="6473526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40338" y="5554892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220" y="6756705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530217" y="11937421"/>
            <a:ext cx="23028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37423" y="63893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smtClean="0">
                <a:latin typeface="+mj-lt"/>
              </a:rPr>
              <a:t>. Send</a:t>
            </a:r>
            <a:endParaRPr lang="vi-VN" dirty="0"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1. Input</a:t>
            </a:r>
            <a:endParaRPr lang="vi-VN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758146" y="9055054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46" name="Straight Connector 45"/>
          <p:cNvCxnSpPr/>
          <p:nvPr/>
        </p:nvCxnSpPr>
        <p:spPr>
          <a:xfrm>
            <a:off x="8758146" y="9910226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90530" y="9090366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8523" y="10258472"/>
            <a:ext cx="2305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 ID</a:t>
            </a:r>
            <a:endParaRPr lang="vi-VN" sz="44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367050" y="11138724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</a:t>
            </a:r>
            <a:endParaRPr lang="vi-VN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700870" y="12279019"/>
            <a:ext cx="2061126" cy="584775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Input ID</a:t>
            </a:r>
            <a:endParaRPr lang="vi-VN" sz="3200" dirty="0">
              <a:latin typeface="+mj-lt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21" y="8226663"/>
            <a:ext cx="2011485" cy="118563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915588" y="5716821"/>
            <a:ext cx="5343123" cy="650226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915588" y="6687428"/>
            <a:ext cx="5343123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39169" y="5768794"/>
            <a:ext cx="2287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Concept</a:t>
            </a:r>
            <a:endParaRPr lang="vi-VN" sz="4400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34051" y="6970607"/>
            <a:ext cx="3584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Concept ID</a:t>
            </a: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Name</a:t>
            </a:r>
            <a:endParaRPr lang="en-US" sz="4400" dirty="0" smtClean="0">
              <a:latin typeface="+mj-lt"/>
            </a:endParaRPr>
          </a:p>
          <a:p>
            <a:pPr marL="571500" indent="-276225">
              <a:buFont typeface="Arial" panose="020B0604020202020204" pitchFamily="34" charset="0"/>
              <a:buChar char="•"/>
            </a:pPr>
            <a:r>
              <a:rPr lang="en-US" sz="4400" smtClean="0">
                <a:latin typeface="+mj-lt"/>
              </a:rPr>
              <a:t>Description</a:t>
            </a:r>
            <a:endParaRPr lang="en-US" sz="4400" dirty="0" smtClean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8556977" y="9268956"/>
            <a:ext cx="4085361" cy="2406836"/>
          </a:xfrm>
          <a:prstGeom prst="rect">
            <a:avLst/>
          </a:prstGeom>
          <a:noFill/>
          <a:ln w="57150">
            <a:solidFill>
              <a:srgbClr val="328C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71" name="Straight Connector 70"/>
          <p:cNvCxnSpPr/>
          <p:nvPr/>
        </p:nvCxnSpPr>
        <p:spPr>
          <a:xfrm>
            <a:off x="18556977" y="10124128"/>
            <a:ext cx="4085361" cy="0"/>
          </a:xfrm>
          <a:prstGeom prst="line">
            <a:avLst/>
          </a:prstGeom>
          <a:ln w="57150">
            <a:solidFill>
              <a:srgbClr val="328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489361" y="9304268"/>
            <a:ext cx="1472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918" y="10360497"/>
            <a:ext cx="2011485" cy="118563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15" y="7863830"/>
            <a:ext cx="2011485" cy="118563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565936" y="9042890"/>
            <a:ext cx="2332697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Concept ID</a:t>
            </a:r>
            <a:endParaRPr lang="vi-VN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625891" y="9909935"/>
            <a:ext cx="2272742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4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Create 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sz="5400" b="1" smtClean="0">
                <a:latin typeface="+mj-lt"/>
              </a:rPr>
              <a:t>3.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933101" y="9507142"/>
            <a:ext cx="233978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296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72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84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63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8" name="Straight Connector 27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7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8" name="Straight Connector 27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895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5788444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Create New </a:t>
            </a:r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Input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22550" y="1344905"/>
            <a:ext cx="588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latin typeface="+mj-lt"/>
              </a:rPr>
              <a:t>Clarifai </a:t>
            </a:r>
            <a:r>
              <a:rPr lang="en-US" dirty="0" smtClean="0">
                <a:latin typeface="+mj-lt"/>
              </a:rPr>
              <a:t>Service</a:t>
            </a:r>
            <a:endParaRPr lang="vi-VN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9" y="5502864"/>
            <a:ext cx="2780959" cy="27809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7261412" y="3044266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61412" y="3044266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2711513" y="3049497"/>
            <a:ext cx="14967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208248" y="3044265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61412" y="12898714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7104660" y="3116094"/>
            <a:ext cx="1919469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358681" y="3121325"/>
            <a:ext cx="169281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51495" y="3116093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104659" y="12970542"/>
            <a:ext cx="6946836" cy="5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709242" y="3967315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09242" y="5197545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79387" y="4197710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20229" y="19660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47" y="2612418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15" y="2324316"/>
            <a:ext cx="3703925" cy="108379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7508073" y="4181217"/>
            <a:ext cx="6051176" cy="85025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64" name="Straight Connector 63"/>
          <p:cNvCxnSpPr/>
          <p:nvPr/>
        </p:nvCxnSpPr>
        <p:spPr>
          <a:xfrm>
            <a:off x="17508073" y="5411447"/>
            <a:ext cx="60511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678218" y="4411612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Model</a:t>
            </a:r>
            <a:endParaRPr lang="vi-VN" sz="4400" dirty="0">
              <a:latin typeface="+mj-lt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03372" y="7671267"/>
            <a:ext cx="213531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28451" y="6991161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1</a:t>
            </a:r>
            <a:r>
              <a:rPr lang="en-US" smtClean="0">
                <a:latin typeface="+mj-lt"/>
              </a:rPr>
              <a:t>. Train</a:t>
            </a:r>
            <a:endParaRPr lang="vi-VN" dirty="0"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366231" y="5888574"/>
            <a:ext cx="25182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08247" y="5093050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2. Send</a:t>
            </a:r>
            <a:endParaRPr lang="vi-VN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541132" y="6053235"/>
            <a:ext cx="2061126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latin typeface="+mj-lt"/>
              </a:rPr>
              <a:t>Model ID</a:t>
            </a:r>
            <a:endParaRPr lang="vi-VN" sz="32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064394" y="10840589"/>
            <a:ext cx="5079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latin typeface="+mj-lt"/>
              </a:rPr>
              <a:t>Train Model</a:t>
            </a:r>
            <a:endParaRPr lang="vi-VN" sz="4400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4374421" y="10194357"/>
            <a:ext cx="24303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289197" y="8962332"/>
            <a:ext cx="2629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Return Status</a:t>
            </a:r>
            <a:endParaRPr lang="vi-VN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104659" y="3116094"/>
            <a:ext cx="0" cy="9864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104550" y="8727834"/>
            <a:ext cx="1" cy="154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77292" y="10162661"/>
            <a:ext cx="4430243" cy="31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54475" y="9499828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4. Notify</a:t>
            </a:r>
            <a:endParaRPr lang="vi-VN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265" y="6093890"/>
            <a:ext cx="4379866" cy="43798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1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6308" y="5468462"/>
            <a:ext cx="96059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Person</a:t>
            </a:r>
          </a:p>
          <a:p>
            <a:pPr>
              <a:lnSpc>
                <a:spcPct val="80000"/>
              </a:lnSpc>
            </a:pPr>
            <a:r>
              <a:rPr lang="en-US" sz="11500" b="1" dirty="0" smtClean="0">
                <a:solidFill>
                  <a:schemeClr val="bg1"/>
                </a:solidFill>
                <a:latin typeface="Lato Regular"/>
                <a:cs typeface="Lato Regular"/>
              </a:rPr>
              <a:t>Identification</a:t>
            </a:r>
            <a:endParaRPr lang="en-US" sz="11500" b="1" dirty="0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196" y="3315184"/>
            <a:ext cx="6317652" cy="58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2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5564" y="4257698"/>
            <a:ext cx="8456161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Create </a:t>
            </a:r>
            <a:r>
              <a:rPr lang="en-US" sz="5400" b="1" smtClean="0">
                <a:latin typeface="+mj-lt"/>
              </a:rPr>
              <a:t>Concept</a:t>
            </a:r>
          </a:p>
          <a:p>
            <a:pPr marL="914400" indent="-9144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Add </a:t>
            </a:r>
            <a:r>
              <a:rPr lang="en-US" sz="5400" b="1">
                <a:latin typeface="+mj-lt"/>
              </a:rPr>
              <a:t>I</a:t>
            </a:r>
            <a:r>
              <a:rPr lang="en-US" sz="5400" b="1" smtClean="0">
                <a:latin typeface="+mj-lt"/>
              </a:rPr>
              <a:t>mage to Concept</a:t>
            </a:r>
            <a:endParaRPr lang="en-US" sz="5400" b="1" dirty="0" smtClean="0">
              <a:latin typeface="+mj-lt"/>
            </a:endParaRPr>
          </a:p>
          <a:p>
            <a:pPr marL="685800" indent="-6858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sz="5400" b="1" smtClean="0">
                <a:latin typeface="+mj-lt"/>
              </a:rPr>
              <a:t> Training</a:t>
            </a:r>
            <a:endParaRPr lang="vi-VN" sz="5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+mj-lt"/>
              </a:rPr>
              <a:t>Object recognitive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79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09691" y="4724400"/>
            <a:ext cx="36054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187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440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Future Plan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5274" y="3244847"/>
            <a:ext cx="1518473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b="1"/>
              <a:t>Support multipla platforms: iOS, Window phone or smart glasses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6332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675274" y="1108042"/>
            <a:ext cx="434022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Technologies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51" y="9414614"/>
            <a:ext cx="6358099" cy="2934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1" y="9414614"/>
            <a:ext cx="5372043" cy="2089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381" y="2755006"/>
            <a:ext cx="4960244" cy="4960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397" y="3230545"/>
            <a:ext cx="4484705" cy="4484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3083296"/>
            <a:ext cx="4637751" cy="46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/>
        </p:nvSpPr>
        <p:spPr bwMode="auto">
          <a:xfrm>
            <a:off x="1675274" y="1108042"/>
            <a:ext cx="835164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80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Devlopment Environment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2" y="3726995"/>
            <a:ext cx="6601336" cy="2143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50" y="7638925"/>
            <a:ext cx="5079365" cy="3809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2933644"/>
            <a:ext cx="4607647" cy="46076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695" y="8591187"/>
            <a:ext cx="5690698" cy="30350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831" y="7638925"/>
            <a:ext cx="6476190" cy="398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766" y="3992080"/>
            <a:ext cx="6123732" cy="22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1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1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791517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446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243816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Outline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86864" y="3066459"/>
            <a:ext cx="445455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Introduction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004979" y="2851112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6914" y="306645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86864" y="4699178"/>
            <a:ext cx="2737416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dirty="0" smtClean="0">
                <a:latin typeface="Lato" panose="020F0502020204030203" pitchFamily="34" charset="0"/>
              </a:rPr>
              <a:t>Problem</a:t>
            </a:r>
            <a:endParaRPr lang="en-US" sz="4400" b="1" cap="all" spc="53" dirty="0">
              <a:latin typeface="Lato" panose="020F050202020403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04979" y="4483832"/>
            <a:ext cx="953858" cy="954107"/>
          </a:xfrm>
          <a:prstGeom prst="ellipse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06914" y="4699179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86864" y="8087914"/>
            <a:ext cx="4538294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Main features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04979" y="7872568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6914" y="8087915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86864" y="6393546"/>
            <a:ext cx="4326313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Our Solution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004979" y="6178200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06914" y="6393547"/>
            <a:ext cx="5329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>
                <a:solidFill>
                  <a:schemeClr val="bg1"/>
                </a:solidFill>
                <a:latin typeface="Roboto Regular"/>
                <a:cs typeface="Roboto Regular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86864" y="9882313"/>
            <a:ext cx="3861057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Future plan</a:t>
            </a:r>
            <a:endParaRPr lang="en-US" sz="4400" b="1" cap="all" spc="53">
              <a:latin typeface="Lato" panose="020F050202020403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04979" y="9666967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10119" y="9882314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05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86864" y="11577164"/>
            <a:ext cx="13514725" cy="5770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4533"/>
              </a:lnSpc>
              <a:spcAft>
                <a:spcPts val="1600"/>
              </a:spcAft>
            </a:pPr>
            <a:r>
              <a:rPr lang="en-US" sz="4400" b="1" cap="all" spc="53" smtClean="0">
                <a:latin typeface="Lato" panose="020F0502020204030203" pitchFamily="34" charset="0"/>
              </a:rPr>
              <a:t>Technologies - Devlopment </a:t>
            </a:r>
            <a:r>
              <a:rPr lang="en-US" sz="4400" b="1" cap="all" spc="53">
                <a:latin typeface="Lato" panose="020F0502020204030203" pitchFamily="34" charset="0"/>
              </a:rPr>
              <a:t>Environment</a:t>
            </a:r>
          </a:p>
        </p:txBody>
      </p:sp>
      <p:sp>
        <p:nvSpPr>
          <p:cNvPr id="27" name="Oval 26"/>
          <p:cNvSpPr/>
          <p:nvPr/>
        </p:nvSpPr>
        <p:spPr>
          <a:xfrm>
            <a:off x="8004979" y="11361818"/>
            <a:ext cx="953858" cy="9541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0119" y="11577165"/>
            <a:ext cx="52655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cap="all" spc="53" smtClean="0">
                <a:solidFill>
                  <a:schemeClr val="bg1"/>
                </a:solidFill>
                <a:latin typeface="Roboto Regular"/>
                <a:cs typeface="Roboto Regular"/>
              </a:rPr>
              <a:t>06</a:t>
            </a:r>
            <a:endParaRPr lang="en-US" b="1" cap="all" spc="53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4218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04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67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lin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7" y="5852159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819014" y="1869351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5594682" y="3232113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 r="20170" b="4935"/>
          <a:stretch/>
        </p:blipFill>
        <p:spPr>
          <a:xfrm>
            <a:off x="12527280" y="5483543"/>
            <a:ext cx="3962400" cy="646461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5118080" y="3075306"/>
            <a:ext cx="4754880" cy="240823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15986760" y="3648780"/>
            <a:ext cx="30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Hello !</a:t>
            </a:r>
            <a:endParaRPr lang="vi-VN" sz="7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0064" y="12344400"/>
            <a:ext cx="356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Son</a:t>
            </a:r>
            <a:endParaRPr lang="vi-VN" sz="60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91264" y="12344399"/>
            <a:ext cx="4962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+mj-lt"/>
              </a:rPr>
              <a:t>Mr. Thanh</a:t>
            </a:r>
            <a:endParaRPr lang="vi-VN" sz="6000" dirty="0">
              <a:latin typeface="+mj-lt"/>
            </a:endParaRPr>
          </a:p>
        </p:txBody>
      </p:sp>
      <p:sp>
        <p:nvSpPr>
          <p:cNvPr id="16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99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4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2000594"/>
            <a:ext cx="7586346" cy="3982808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592122" y="3363356"/>
            <a:ext cx="568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+mj-lt"/>
              </a:rPr>
              <a:t>Who is this ?</a:t>
            </a:r>
            <a:endParaRPr lang="vi-VN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who is the person calling him ?</a:t>
            </a:r>
          </a:p>
          <a:p>
            <a:endParaRPr lang="en-US" sz="6600" dirty="0" smtClean="0">
              <a:latin typeface="+mj-lt"/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greeting that person ?</a:t>
            </a:r>
            <a:endParaRPr lang="vi-VN" sz="6600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33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22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39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908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71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Detect </a:t>
            </a:r>
            <a:r>
              <a:rPr lang="en-US" sz="6000" dirty="0" smtClean="0">
                <a:latin typeface="+mj-lt"/>
              </a:rPr>
              <a:t>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65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431849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Our Proposal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77" y="3701827"/>
            <a:ext cx="5277531" cy="11529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02240" y="4885293"/>
            <a:ext cx="2629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System</a:t>
            </a:r>
            <a:endParaRPr lang="vi-VN" sz="54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03176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80560" y="3308824"/>
            <a:ext cx="3169920" cy="193899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Detect Person </a:t>
            </a:r>
            <a:endParaRPr lang="vi-VN" sz="6000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188724" y="4278320"/>
            <a:ext cx="2072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75432" y="2847159"/>
            <a:ext cx="5056340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Describe the Person back to the blind</a:t>
            </a:r>
            <a:endParaRPr lang="vi-VN" sz="60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303602" y="6109748"/>
            <a:ext cx="0" cy="20700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207001" y="8580027"/>
            <a:ext cx="6193202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The blind know who is the Person calling them</a:t>
            </a:r>
            <a:endParaRPr lang="vi-VN" sz="6000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22886" y="10224548"/>
            <a:ext cx="27316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6879" y="8793387"/>
            <a:ext cx="6800857" cy="2862322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+mj-lt"/>
              </a:rPr>
              <a:t>User can now greeting the person by their name</a:t>
            </a:r>
            <a:endParaRPr lang="vi-VN" sz="6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113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6250" y="6034771"/>
            <a:ext cx="9845982" cy="17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38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38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6924" y="531690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  <p:sp>
        <p:nvSpPr>
          <p:cNvPr id="14" name="Freeform 13"/>
          <p:cNvSpPr/>
          <p:nvPr/>
        </p:nvSpPr>
        <p:spPr>
          <a:xfrm flipH="1">
            <a:off x="-1" y="0"/>
            <a:ext cx="15266811" cy="1371938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25493" y="6105637"/>
            <a:ext cx="8881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500" b="1" smtClean="0">
                <a:solidFill>
                  <a:schemeClr val="bg1"/>
                </a:solidFill>
                <a:latin typeface="Lato Regular"/>
                <a:cs typeface="Lato Regular"/>
              </a:rPr>
              <a:t>Introduction</a:t>
            </a:r>
            <a:endParaRPr lang="en-US" sz="115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26924" y="5294620"/>
            <a:ext cx="141940" cy="3227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966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6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96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1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803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037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81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713336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How can we do that ?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4" y="2987040"/>
            <a:ext cx="1828800" cy="18288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825524" y="3851600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5524" y="298704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1. Capture Picture</a:t>
            </a:r>
            <a:endParaRPr lang="vi-VN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70" y="3419752"/>
            <a:ext cx="3953366" cy="8636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8877851" y="443064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System</a:t>
            </a:r>
            <a:endParaRPr lang="vi-VN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6321" y="4602213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Camera</a:t>
            </a:r>
            <a:endParaRPr lang="vi-VN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4584" r="16696" b="14644"/>
          <a:stretch/>
        </p:blipFill>
        <p:spPr>
          <a:xfrm>
            <a:off x="4825711" y="3948464"/>
            <a:ext cx="1917989" cy="2600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912" y="2552882"/>
            <a:ext cx="4667568" cy="2597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35918" y="5285008"/>
            <a:ext cx="5837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Microsoft Cognitive Service</a:t>
            </a:r>
            <a:endParaRPr lang="vi-VN" dirty="0"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867122" y="3403506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867122" y="2538946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. Send Image</a:t>
            </a:r>
            <a:endParaRPr lang="vi-VN" dirty="0"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2867122" y="4306534"/>
            <a:ext cx="406879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867122" y="4495800"/>
            <a:ext cx="406879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Response Result</a:t>
            </a:r>
            <a:endParaRPr lang="vi-VN" dirty="0"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192452" y="5150315"/>
            <a:ext cx="0" cy="33152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56617" y="6484778"/>
            <a:ext cx="23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4. Process</a:t>
            </a:r>
            <a:endParaRPr lang="vi-VN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109" y="8465574"/>
            <a:ext cx="182880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1587773" y="9332440"/>
            <a:ext cx="6818214" cy="47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714776" y="9523161"/>
            <a:ext cx="256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Describe</a:t>
            </a:r>
            <a:endParaRPr lang="vi-VN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513" y="7632994"/>
            <a:ext cx="2780959" cy="278095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11391" y="10090787"/>
            <a:ext cx="262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Blind user</a:t>
            </a:r>
            <a:endParaRPr lang="vi-VN" dirty="0"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609" y="8235249"/>
            <a:ext cx="1144725" cy="11447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688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93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1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https://medicine.llu.edu/sites/medicine.llu.edu/files/images/Technology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13" y="2886075"/>
            <a:ext cx="11900611" cy="8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ealislaam.com/wp-content/uploads/2016/06/technolog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5" y="4065500"/>
            <a:ext cx="9412136" cy="640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4771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>
              <a:lnSpc>
                <a:spcPct val="250000"/>
              </a:lnSpc>
            </a:pPr>
            <a:endParaRPr lang="vi-VN" sz="5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06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2" y="3735999"/>
            <a:ext cx="126969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Person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5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4" y="5781367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680723" y="3735999"/>
            <a:ext cx="124476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Detect Human Faces, Gender, Age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+mj-lt"/>
              </a:rPr>
              <a:t>Train system to identify a </a:t>
            </a:r>
            <a:r>
              <a:rPr lang="en-US" sz="5400" dirty="0" smtClean="0">
                <a:latin typeface="+mj-lt"/>
              </a:rPr>
              <a:t>Person</a:t>
            </a:r>
          </a:p>
          <a:p>
            <a:pPr marL="685800" indent="-6858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Identify Person 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443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398" y="6047839"/>
            <a:ext cx="195729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a machine detect a Human Face ?</a:t>
            </a:r>
            <a:endParaRPr lang="vi-VN" sz="80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842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15362" name="Picture 2" descr="https://portalstoragewuprod.azureedge.net/media/Default/Documentation/Face/Images/landmarks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4"/>
          <a:stretch/>
        </p:blipFill>
        <p:spPr bwMode="auto">
          <a:xfrm>
            <a:off x="3860084" y="3324033"/>
            <a:ext cx="16286213" cy="103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35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6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2338" y="2000594"/>
            <a:ext cx="118417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Human Face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86" t="9712" r="992" b="7700"/>
          <a:stretch/>
        </p:blipFill>
        <p:spPr>
          <a:xfrm>
            <a:off x="13661784" y="4276164"/>
            <a:ext cx="7692573" cy="8582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10972800" y="7664824"/>
            <a:ext cx="2097741" cy="995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9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29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0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2" name="Picture 4" descr="http://creativestrategies.com/wp-content/uploads/2016/06/Fotolia_95509194_Subscription_Monthly_M-1200x4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9" r="13619"/>
          <a:stretch/>
        </p:blipFill>
        <p:spPr bwMode="auto">
          <a:xfrm>
            <a:off x="12860595" y="4277031"/>
            <a:ext cx="10340237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tgdd.vn/Files/2015/03/27/626062/xperiaz1tgddd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65" y="3908322"/>
            <a:ext cx="10415206" cy="54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97506" y="10028903"/>
            <a:ext cx="8694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latin typeface="+mj-lt"/>
              </a:rPr>
              <a:t>Capture Pictures</a:t>
            </a:r>
            <a:endParaRPr lang="vi-VN" sz="660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25716" y="10028903"/>
            <a:ext cx="7409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latin typeface="+mj-lt"/>
              </a:rPr>
              <a:t>Voice Control</a:t>
            </a:r>
            <a:endParaRPr lang="vi-VN" sz="6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2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4167" b="10673"/>
          <a:stretch/>
        </p:blipFill>
        <p:spPr>
          <a:xfrm>
            <a:off x="9248212" y="6173500"/>
            <a:ext cx="3247459" cy="35500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36647" y="7948512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7921" y="6501962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1. 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85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1326945" y="6173500"/>
            <a:ext cx="3151865" cy="35500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8122" y="5404059"/>
            <a:ext cx="1489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Input</a:t>
            </a:r>
            <a:endParaRPr lang="vi-VN" sz="44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6" r="4167" b="10673"/>
          <a:stretch/>
        </p:blipFill>
        <p:spPr>
          <a:xfrm>
            <a:off x="9248212" y="6173500"/>
            <a:ext cx="3247459" cy="355002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836647" y="7948512"/>
            <a:ext cx="39859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67921" y="6501962"/>
            <a:ext cx="3714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1. Convert to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black and white</a:t>
            </a:r>
            <a:endParaRPr lang="vi-VN" sz="4000" dirty="0">
              <a:latin typeface="+mj-lt"/>
            </a:endParaRPr>
          </a:p>
        </p:txBody>
      </p:sp>
      <p:pic>
        <p:nvPicPr>
          <p:cNvPr id="30722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986" y="343858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13004806" y="8017835"/>
            <a:ext cx="29963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47714" y="6625073"/>
            <a:ext cx="32111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2. Divide into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small parts</a:t>
            </a:r>
            <a:endParaRPr lang="vi-VN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6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56" y="343939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4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12740610" y="352919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.fsgn3-1.fna.fbcdn.net/v/t34.0-12/17918972_1360352177365425_1738599621_n.png?oh=619d91f159b39bf657be062d22592a6e&amp;oe=58F06A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56" y="3439397"/>
            <a:ext cx="7347883" cy="979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9250209" y="7997356"/>
            <a:ext cx="29963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23590" y="6604594"/>
            <a:ext cx="31229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3</a:t>
            </a:r>
            <a:r>
              <a:rPr lang="en-US" sz="4000" dirty="0" smtClean="0">
                <a:latin typeface="+mj-lt"/>
              </a:rPr>
              <a:t>. Scan each </a:t>
            </a:r>
            <a:br>
              <a:rPr lang="en-US" sz="4000" dirty="0" smtClean="0">
                <a:latin typeface="+mj-lt"/>
              </a:rPr>
            </a:br>
            <a:r>
              <a:rPr lang="en-US" sz="4000" dirty="0" smtClean="0">
                <a:latin typeface="+mj-lt"/>
              </a:rPr>
              <a:t>pixel</a:t>
            </a:r>
            <a:endParaRPr lang="vi-VN" sz="4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6675" y="7315200"/>
            <a:ext cx="419100" cy="4191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9" name="Straight Connector 8"/>
          <p:cNvCxnSpPr/>
          <p:nvPr/>
        </p:nvCxnSpPr>
        <p:spPr>
          <a:xfrm>
            <a:off x="4295775" y="7734300"/>
            <a:ext cx="8444835" cy="5502275"/>
          </a:xfrm>
          <a:prstGeom prst="line">
            <a:avLst/>
          </a:prstGeom>
          <a:ln w="57150">
            <a:solidFill>
              <a:srgbClr val="FF4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95775" y="3574584"/>
            <a:ext cx="8444835" cy="3740617"/>
          </a:xfrm>
          <a:prstGeom prst="line">
            <a:avLst/>
          </a:prstGeom>
          <a:ln w="57150">
            <a:solidFill>
              <a:srgbClr val="FF42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9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381462" y="352838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96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4" descr="https://scontent.fsgn3-1.fna.fbcdn.net/v/t34.0-12/17909382_1360352110698765_416853765_n.png?oh=8a1b6084c48e562e40850090e2e3f3f3&amp;oe=58EF8DF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3" t="32017" r="11776"/>
          <a:stretch/>
        </p:blipFill>
        <p:spPr bwMode="auto">
          <a:xfrm>
            <a:off x="381462" y="3528389"/>
            <a:ext cx="10945300" cy="97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1453381" y="7965176"/>
            <a:ext cx="26316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572414" y="6606874"/>
            <a:ext cx="23936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4. Neural </a:t>
            </a:r>
          </a:p>
          <a:p>
            <a:pPr algn="ctr"/>
            <a:r>
              <a:rPr lang="en-US" sz="4000" dirty="0" smtClean="0">
                <a:latin typeface="+mj-lt"/>
              </a:rPr>
              <a:t>Networks</a:t>
            </a:r>
            <a:endParaRPr lang="vi-VN" sz="4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804" y="4393250"/>
            <a:ext cx="10110846" cy="70052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160917" y="11368555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Matrix</a:t>
            </a:r>
            <a:endParaRPr lang="vi-VN" sz="4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999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1601" y="2000594"/>
            <a:ext cx="6223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it works</a:t>
            </a:r>
            <a:endParaRPr lang="vi-VN" sz="80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5" y="4039289"/>
            <a:ext cx="10110846" cy="70052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21898" y="11014594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Matrix</a:t>
            </a:r>
            <a:endParaRPr lang="vi-VN" sz="4000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719598" y="7640711"/>
            <a:ext cx="3733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92962" y="6636352"/>
            <a:ext cx="3187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5. Algorithms</a:t>
            </a:r>
            <a:endParaRPr lang="vi-VN" sz="40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3436" t="6900" r="18074"/>
          <a:stretch/>
        </p:blipFill>
        <p:spPr>
          <a:xfrm>
            <a:off x="15114779" y="3324033"/>
            <a:ext cx="7403691" cy="88789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979425" y="12303790"/>
            <a:ext cx="3674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Face landmarks</a:t>
            </a:r>
            <a:endParaRPr lang="vi-VN" sz="4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7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57988" y="4724400"/>
            <a:ext cx="670888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u="sng" dirty="0" smtClean="0">
                <a:latin typeface="+mj-lt"/>
              </a:rPr>
              <a:t>Demo</a:t>
            </a:r>
            <a:endParaRPr lang="en-US" sz="8000" b="1" u="sng" dirty="0" smtClean="0">
              <a:latin typeface="+mj-lt"/>
            </a:endParaRPr>
          </a:p>
          <a:p>
            <a:pPr algn="ctr"/>
            <a:endParaRPr lang="en-US" sz="6000" b="1" u="sng" dirty="0" smtClean="0">
              <a:latin typeface="+mj-lt"/>
            </a:endParaRPr>
          </a:p>
          <a:p>
            <a:pPr algn="ctr"/>
            <a:r>
              <a:rPr lang="en-US" sz="7200" dirty="0" smtClean="0">
                <a:latin typeface="+mj-lt"/>
              </a:rPr>
              <a:t>Detect a Person</a:t>
            </a:r>
            <a:endParaRPr lang="vi-VN" sz="72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8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the gender of the Person in front of them</a:t>
            </a:r>
          </a:p>
        </p:txBody>
      </p:sp>
    </p:spTree>
    <p:extLst>
      <p:ext uri="{BB962C8B-B14F-4D97-AF65-F5344CB8AC3E}">
        <p14:creationId xmlns:p14="http://schemas.microsoft.com/office/powerpoint/2010/main" val="15578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9904" y="3909352"/>
            <a:ext cx="19000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the gender of the Person in front of them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User know how to greet the Person properly</a:t>
            </a:r>
            <a:endParaRPr lang="vi-VN" sz="6000" dirty="0">
              <a:latin typeface="+mj-lt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1675274" y="1108042"/>
            <a:ext cx="1076416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Summary – Demo Detect Person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85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ết quả hình ảnh cho blin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227" y="5983402"/>
            <a:ext cx="44196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14816454" y="353961"/>
            <a:ext cx="7719082" cy="5629441"/>
          </a:xfrm>
          <a:prstGeom prst="cloudCallout">
            <a:avLst>
              <a:gd name="adj1" fmla="val -34804"/>
              <a:gd name="adj2" fmla="val 5025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/>
          <p:cNvSpPr txBox="1"/>
          <p:nvPr/>
        </p:nvSpPr>
        <p:spPr>
          <a:xfrm>
            <a:off x="15964370" y="1466641"/>
            <a:ext cx="56860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+mj-lt"/>
              </a:rPr>
              <a:t>Okay cool, but what if I want to know his / her name ?</a:t>
            </a:r>
            <a:endParaRPr lang="vi-VN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1560" y="4289365"/>
            <a:ext cx="10564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6600" dirty="0" smtClean="0">
                <a:latin typeface="+mj-lt"/>
              </a:rPr>
              <a:t>How can Mr. Son knows exactly who is calling him ?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273792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1746251" y="9379974"/>
            <a:ext cx="2666952" cy="1297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/>
          <p:cNvSpPr/>
          <p:nvPr/>
        </p:nvSpPr>
        <p:spPr>
          <a:xfrm>
            <a:off x="5134985" y="9379974"/>
            <a:ext cx="669125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Identify Process</a:t>
            </a:r>
            <a:endParaRPr lang="en-US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9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8804" y="4161041"/>
            <a:ext cx="172261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How can Microsoft Cognitive Service </a:t>
            </a:r>
            <a:br>
              <a:rPr lang="en-US" sz="8000" dirty="0" smtClean="0">
                <a:latin typeface="+mj-lt"/>
              </a:rPr>
            </a:br>
            <a:r>
              <a:rPr lang="en-US" sz="8000" dirty="0" smtClean="0">
                <a:latin typeface="+mj-lt"/>
              </a:rPr>
              <a:t>Identify a Person ?</a:t>
            </a:r>
            <a:endParaRPr lang="vi-VN" sz="80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666" y="7444219"/>
            <a:ext cx="8506466" cy="2824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11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1797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</p:txBody>
      </p:sp>
    </p:spTree>
    <p:extLst>
      <p:ext uri="{BB962C8B-B14F-4D97-AF65-F5344CB8AC3E}">
        <p14:creationId xmlns:p14="http://schemas.microsoft.com/office/powerpoint/2010/main" val="24785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</p:txBody>
      </p:sp>
    </p:spTree>
    <p:extLst>
      <p:ext uri="{BB962C8B-B14F-4D97-AF65-F5344CB8AC3E}">
        <p14:creationId xmlns:p14="http://schemas.microsoft.com/office/powerpoint/2010/main" val="25555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99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52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54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Kết quả hình ảnh cho no smart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345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397" y="4210148"/>
            <a:ext cx="758412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 Group</a:t>
            </a:r>
            <a:endParaRPr lang="en-US" sz="8000" dirty="0">
              <a:latin typeface="+mj-lt"/>
            </a:endParaRP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Person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latin typeface="+mj-lt"/>
              </a:rPr>
              <a:t>Face</a:t>
            </a:r>
          </a:p>
          <a:p>
            <a:pPr marL="1143000" indent="-11430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8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11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50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6336991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</p:txBody>
      </p:sp>
    </p:spTree>
    <p:extLst>
      <p:ext uri="{BB962C8B-B14F-4D97-AF65-F5344CB8AC3E}">
        <p14:creationId xmlns:p14="http://schemas.microsoft.com/office/powerpoint/2010/main" val="294071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032095" y="5144522"/>
            <a:ext cx="810831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</p:txBody>
      </p:sp>
    </p:spTree>
    <p:extLst>
      <p:ext uri="{BB962C8B-B14F-4D97-AF65-F5344CB8AC3E}">
        <p14:creationId xmlns:p14="http://schemas.microsoft.com/office/powerpoint/2010/main" val="40601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26924" y="2261905"/>
            <a:ext cx="64299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 Group</a:t>
            </a:r>
            <a:endParaRPr lang="vi-VN" sz="8000" dirty="0">
              <a:latin typeface="+mj-lt"/>
            </a:endParaRPr>
          </a:p>
        </p:txBody>
      </p:sp>
      <p:pic>
        <p:nvPicPr>
          <p:cNvPr id="46082" name="Picture 2" descr="https://portalstoragewuprod.azureedge.net/media/Default/Documentation/Face/Images/group.image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95" y="3821083"/>
            <a:ext cx="10179637" cy="92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32095" y="5144522"/>
            <a:ext cx="1052724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Most important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Unique for each user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Contains up to 1000 Person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50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1641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Group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42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Person ID</a:t>
            </a:r>
          </a:p>
        </p:txBody>
      </p:sp>
    </p:spTree>
    <p:extLst>
      <p:ext uri="{BB962C8B-B14F-4D97-AF65-F5344CB8AC3E}">
        <p14:creationId xmlns:p14="http://schemas.microsoft.com/office/powerpoint/2010/main" val="395482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1705754" y="1108042"/>
            <a:ext cx="405078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Introduction</a:t>
            </a:r>
            <a:endParaRPr lang="en-US" sz="580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2" descr="https://image.freepik.com/free-icon/blind-symbol-of-an-opened-eye-with-a-slash_318-531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218" y="3720280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img.clipartfest.com/5532e018e7c5ec6c758fd44401253cbe_no-laptop-sign-gallery-no-laptop-clipart_600-609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1613" y="1036605"/>
            <a:ext cx="4762500" cy="48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ết quả hình ảnh cho no smartph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53" y="1108042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9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</a:t>
            </a:r>
            <a:r>
              <a:rPr lang="en-US" sz="6000" dirty="0" smtClean="0">
                <a:latin typeface="+mj-lt"/>
              </a:rPr>
              <a:t>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Person ID</a:t>
            </a:r>
            <a:endParaRPr lang="en-US" sz="6000" dirty="0" smtClean="0">
              <a:latin typeface="+mj-lt"/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  <a:endParaRPr lang="en-US" sz="6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85042" y="2261905"/>
            <a:ext cx="33137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Person</a:t>
            </a:r>
            <a:endParaRPr lang="vi-VN" sz="8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9076" r="1477" b="8433"/>
          <a:stretch/>
        </p:blipFill>
        <p:spPr>
          <a:xfrm>
            <a:off x="2877671" y="4229100"/>
            <a:ext cx="7611036" cy="857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586753" y="5144522"/>
            <a:ext cx="12277720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Belong to a unique Person Group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a unique Person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>
                <a:latin typeface="+mj-lt"/>
              </a:rPr>
              <a:t>Have Name, Description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up to 248 faces.</a:t>
            </a:r>
            <a:endParaRPr lang="vi-VN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413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0036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Persisted Face ID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32673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55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675274" y="1108042"/>
            <a:ext cx="60609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Understand Terms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8385" y="2261905"/>
            <a:ext cx="23070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Face</a:t>
            </a:r>
            <a:endParaRPr lang="vi-VN" sz="80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9995946"/>
            <a:ext cx="2486792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2923624"/>
            <a:ext cx="2486792" cy="3315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1" y="6459785"/>
            <a:ext cx="2486792" cy="33157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259398" y="5127108"/>
            <a:ext cx="120036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Have a unique Persisted Face ID</a:t>
            </a: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dirty="0" smtClean="0">
                <a:latin typeface="+mj-lt"/>
              </a:rPr>
              <a:t>Belong to a certain Person</a:t>
            </a:r>
            <a:endParaRPr lang="vi-VN" sz="6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019" y="7330726"/>
            <a:ext cx="2401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Hà Quân</a:t>
            </a:r>
            <a:endParaRPr lang="vi-VN" sz="4400" dirty="0">
              <a:latin typeface="+mj-lt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3658194" y="2791667"/>
            <a:ext cx="678426" cy="1057899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50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579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753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2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377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2145" y="2261905"/>
            <a:ext cx="8539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Understand Terms</a:t>
            </a:r>
            <a:endParaRPr lang="vi-VN" sz="8000" dirty="0">
              <a:latin typeface="+mj-lt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15678681" y="4173099"/>
            <a:ext cx="1210235" cy="795614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/>
          <p:cNvSpPr txBox="1"/>
          <p:nvPr/>
        </p:nvSpPr>
        <p:spPr>
          <a:xfrm>
            <a:off x="17144469" y="7489452"/>
            <a:ext cx="6740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Identify Faster</a:t>
            </a:r>
            <a:endParaRPr lang="vi-VN" sz="8000" dirty="0"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09904" y="6602546"/>
            <a:ext cx="11931232" cy="50235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1288748" y="4518212"/>
            <a:ext cx="14334565" cy="7611035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/>
          <p:cNvSpPr txBox="1"/>
          <p:nvPr/>
        </p:nvSpPr>
        <p:spPr>
          <a:xfrm>
            <a:off x="4341231" y="537998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 Group</a:t>
            </a:r>
            <a:endParaRPr lang="vi-VN" sz="5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3960" y="7382356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Person</a:t>
            </a:r>
            <a:endParaRPr lang="vi-VN" sz="5400" dirty="0">
              <a:latin typeface="+mj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369912" y="8511183"/>
            <a:ext cx="7050253" cy="251178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/>
          <p:cNvSpPr txBox="1"/>
          <p:nvPr/>
        </p:nvSpPr>
        <p:spPr>
          <a:xfrm>
            <a:off x="7716115" y="9249424"/>
            <a:ext cx="4625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Faces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47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41830" y="2261905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latin typeface="+mj-lt"/>
              </a:rPr>
              <a:t>Training Process</a:t>
            </a:r>
            <a:endParaRPr lang="vi-VN" sz="80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7019" y="56396"/>
            <a:ext cx="6164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Person Identification</a:t>
            </a:r>
            <a:endParaRPr lang="vi-VN" dirty="0">
              <a:latin typeface="+mj-lt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1675274" y="1108042"/>
            <a:ext cx="380713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58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Technology</a:t>
            </a:r>
            <a:endParaRPr lang="en-US" sz="58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251" y="2204950"/>
            <a:ext cx="1063653" cy="56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5564" y="4257698"/>
            <a:ext cx="6947736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Create New Person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Add Person Face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en-US" sz="5400" b="1" dirty="0" smtClean="0">
                <a:latin typeface="+mj-lt"/>
              </a:rPr>
              <a:t>Training</a:t>
            </a:r>
            <a:endParaRPr lang="vi-V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39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imple Ligh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46546C"/>
      </a:accent1>
      <a:accent2>
        <a:srgbClr val="1986AF"/>
      </a:accent2>
      <a:accent3>
        <a:srgbClr val="46BE9C"/>
      </a:accent3>
      <a:accent4>
        <a:srgbClr val="9CB631"/>
      </a:accent4>
      <a:accent5>
        <a:srgbClr val="FB8635"/>
      </a:accent5>
      <a:accent6>
        <a:srgbClr val="D53E23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29256</TotalTime>
  <Words>5026</Words>
  <Application>Microsoft Office PowerPoint</Application>
  <PresentationFormat>Custom</PresentationFormat>
  <Paragraphs>1894</Paragraphs>
  <Slides>274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274</vt:i4>
      </vt:variant>
    </vt:vector>
  </HeadingPairs>
  <TitlesOfParts>
    <vt:vector size="285" baseType="lpstr">
      <vt:lpstr>Bebas Neue</vt:lpstr>
      <vt:lpstr>Lato</vt:lpstr>
      <vt:lpstr>Lato Light</vt:lpstr>
      <vt:lpstr>Lato Regular</vt:lpstr>
      <vt:lpstr>ＭＳ Ｐゴシック</vt:lpstr>
      <vt:lpstr>Roboto Regular</vt:lpstr>
      <vt:lpstr>Arial</vt:lpstr>
      <vt:lpstr>Calibri Light</vt:lpstr>
      <vt:lpstr>Courier New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Barcena</dc:title>
  <dc:subject/>
  <dc:creator>SlidePro</dc:creator>
  <cp:keywords/>
  <dc:description/>
  <cp:lastModifiedBy>2TbP</cp:lastModifiedBy>
  <cp:revision>6480</cp:revision>
  <dcterms:created xsi:type="dcterms:W3CDTF">2014-11-12T21:47:38Z</dcterms:created>
  <dcterms:modified xsi:type="dcterms:W3CDTF">2017-04-13T02:31:17Z</dcterms:modified>
  <cp:category/>
</cp:coreProperties>
</file>